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1.jpg" ContentType="image/jpg"/>
  <Override PartName="/ppt/media/image15.jpg" ContentType="image/jpg"/>
  <Override PartName="/ppt/media/image16.jpg" ContentType="image/jpg"/>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2"/>
  </p:notesMasterIdLst>
  <p:sldIdLst>
    <p:sldId id="266" r:id="rId2"/>
    <p:sldId id="277" r:id="rId3"/>
    <p:sldId id="278" r:id="rId4"/>
    <p:sldId id="279" r:id="rId5"/>
    <p:sldId id="287" r:id="rId6"/>
    <p:sldId id="271" r:id="rId7"/>
    <p:sldId id="274" r:id="rId8"/>
    <p:sldId id="280" r:id="rId9"/>
    <p:sldId id="281" r:id="rId10"/>
    <p:sldId id="286" r:id="rId11"/>
    <p:sldId id="285" r:id="rId12"/>
    <p:sldId id="283" r:id="rId13"/>
    <p:sldId id="284" r:id="rId14"/>
    <p:sldId id="289" r:id="rId15"/>
    <p:sldId id="288" r:id="rId16"/>
    <p:sldId id="272" r:id="rId17"/>
    <p:sldId id="267" r:id="rId18"/>
    <p:sldId id="268" r:id="rId19"/>
    <p:sldId id="263" r:id="rId20"/>
    <p:sldId id="257" r:id="rId21"/>
    <p:sldId id="261" r:id="rId22"/>
    <p:sldId id="275" r:id="rId23"/>
    <p:sldId id="276" r:id="rId24"/>
    <p:sldId id="269" r:id="rId25"/>
    <p:sldId id="273" r:id="rId26"/>
    <p:sldId id="264" r:id="rId27"/>
    <p:sldId id="258" r:id="rId28"/>
    <p:sldId id="259" r:id="rId29"/>
    <p:sldId id="260" r:id="rId30"/>
    <p:sldId id="290" r:id="rId31"/>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85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4" d="100"/>
          <a:sy n="84" d="100"/>
        </p:scale>
        <p:origin x="804" y="56"/>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10.png>
</file>

<file path=ppt/media/image11.jpg>
</file>

<file path=ppt/media/image12.png>
</file>

<file path=ppt/media/image13.png>
</file>

<file path=ppt/media/image14.png>
</file>

<file path=ppt/media/image15.jpg>
</file>

<file path=ppt/media/image16.jpg>
</file>

<file path=ppt/media/image17.png>
</file>

<file path=ppt/media/image18.png>
</file>

<file path=ppt/media/image2.jpg>
</file>

<file path=ppt/media/image3.jp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A642E265-063D-4399-A6FA-C8F9F215AFD5}" type="datetimeFigureOut">
              <a:rPr lang="en-IN" smtClean="0"/>
              <a:t>10-05-2023</a:t>
            </a:fld>
            <a:endParaRPr lang="en-IN"/>
          </a:p>
        </p:txBody>
      </p:sp>
      <p:sp>
        <p:nvSpPr>
          <p:cNvPr id="4" name="Slide Image Placeholder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C8628568-8A4F-4973-AB8A-B31AD7D931B2}" type="slidenum">
              <a:rPr lang="en-IN" smtClean="0"/>
              <a:t>‹#›</a:t>
            </a:fld>
            <a:endParaRPr lang="en-IN"/>
          </a:p>
        </p:txBody>
      </p:sp>
    </p:spTree>
    <p:extLst>
      <p:ext uri="{BB962C8B-B14F-4D97-AF65-F5344CB8AC3E}">
        <p14:creationId xmlns:p14="http://schemas.microsoft.com/office/powerpoint/2010/main" val="1058652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Add a diagram for SRGAN from different satellite of the same imagery. QGIS.</a:t>
            </a:r>
          </a:p>
        </p:txBody>
      </p:sp>
      <p:sp>
        <p:nvSpPr>
          <p:cNvPr id="4" name="Slide Number Placeholder 3"/>
          <p:cNvSpPr>
            <a:spLocks noGrp="1"/>
          </p:cNvSpPr>
          <p:nvPr>
            <p:ph type="sldNum" sz="quarter" idx="5"/>
          </p:nvPr>
        </p:nvSpPr>
        <p:spPr/>
        <p:txBody>
          <a:bodyPr/>
          <a:lstStyle/>
          <a:p>
            <a:fld id="{C8628568-8A4F-4973-AB8A-B31AD7D931B2}" type="slidenum">
              <a:rPr lang="en-IN" smtClean="0"/>
              <a:t>7</a:t>
            </a:fld>
            <a:endParaRPr lang="en-IN"/>
          </a:p>
        </p:txBody>
      </p:sp>
    </p:spTree>
    <p:extLst>
      <p:ext uri="{BB962C8B-B14F-4D97-AF65-F5344CB8AC3E}">
        <p14:creationId xmlns:p14="http://schemas.microsoft.com/office/powerpoint/2010/main" val="4278880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1594485"/>
            <a:ext cx="7772400" cy="1080135"/>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5/10/2023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150" b="1" i="0">
                <a:solidFill>
                  <a:schemeClr val="tx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4150" b="1"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5/10/2023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150" b="1" i="0">
                <a:solidFill>
                  <a:schemeClr val="tx1"/>
                </a:solidFill>
                <a:latin typeface="Times New Roman"/>
                <a:cs typeface="Times New Roman"/>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5/10/2023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150" b="1" i="0">
                <a:solidFill>
                  <a:schemeClr val="tx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5/10/2023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5/10/2023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212395" y="1099942"/>
            <a:ext cx="8719209" cy="1377950"/>
          </a:xfrm>
          <a:prstGeom prst="rect">
            <a:avLst/>
          </a:prstGeom>
        </p:spPr>
        <p:txBody>
          <a:bodyPr wrap="square" lIns="0" tIns="0" rIns="0" bIns="0">
            <a:spAutoFit/>
          </a:bodyPr>
          <a:lstStyle>
            <a:lvl1pPr>
              <a:defRPr sz="4150" b="1" i="0">
                <a:solidFill>
                  <a:schemeClr val="tx1"/>
                </a:solidFill>
                <a:latin typeface="Times New Roman"/>
                <a:cs typeface="Times New Roman"/>
              </a:defRPr>
            </a:lvl1pPr>
          </a:lstStyle>
          <a:p>
            <a:endParaRPr/>
          </a:p>
        </p:txBody>
      </p:sp>
      <p:sp>
        <p:nvSpPr>
          <p:cNvPr id="3" name="Holder 3"/>
          <p:cNvSpPr>
            <a:spLocks noGrp="1"/>
          </p:cNvSpPr>
          <p:nvPr>
            <p:ph type="body" idx="1"/>
          </p:nvPr>
        </p:nvSpPr>
        <p:spPr>
          <a:xfrm>
            <a:off x="212395" y="1099942"/>
            <a:ext cx="8719209" cy="1377950"/>
          </a:xfrm>
          <a:prstGeom prst="rect">
            <a:avLst/>
          </a:prstGeom>
        </p:spPr>
        <p:txBody>
          <a:bodyPr wrap="square" lIns="0" tIns="0" rIns="0" bIns="0">
            <a:spAutoFit/>
          </a:bodyPr>
          <a:lstStyle>
            <a:lvl1pPr>
              <a:defRPr sz="4150" b="1" i="0">
                <a:solidFill>
                  <a:schemeClr val="tx1"/>
                </a:solidFill>
                <a:latin typeface="Times New Roman"/>
                <a:cs typeface="Times New Roman"/>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5/10/2023</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1.jp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BDDDAFE-EF3E-C743-1A7B-3A21B28497AC}"/>
              </a:ext>
            </a:extLst>
          </p:cNvPr>
          <p:cNvSpPr>
            <a:spLocks noGrp="1"/>
          </p:cNvSpPr>
          <p:nvPr>
            <p:ph type="body" idx="1"/>
          </p:nvPr>
        </p:nvSpPr>
        <p:spPr>
          <a:xfrm>
            <a:off x="212395" y="1099942"/>
            <a:ext cx="8719209" cy="638636"/>
          </a:xfrm>
        </p:spPr>
        <p:txBody>
          <a:bodyPr/>
          <a:lstStyle/>
          <a:p>
            <a:pPr algn="ctr"/>
            <a:r>
              <a:rPr lang="en-IN" dirty="0"/>
              <a:t>Remote Sensing (RS) Image Fusion</a:t>
            </a:r>
          </a:p>
        </p:txBody>
      </p:sp>
      <p:sp>
        <p:nvSpPr>
          <p:cNvPr id="6" name="object 3">
            <a:extLst>
              <a:ext uri="{FF2B5EF4-FFF2-40B4-BE49-F238E27FC236}">
                <a16:creationId xmlns:a16="http://schemas.microsoft.com/office/drawing/2014/main" id="{0EF65509-6FE9-2F6B-4C17-DF8024DE0B92}"/>
              </a:ext>
            </a:extLst>
          </p:cNvPr>
          <p:cNvSpPr txBox="1"/>
          <p:nvPr/>
        </p:nvSpPr>
        <p:spPr>
          <a:xfrm>
            <a:off x="4866546" y="4147968"/>
            <a:ext cx="3867785" cy="635000"/>
          </a:xfrm>
          <a:prstGeom prst="rect">
            <a:avLst/>
          </a:prstGeom>
        </p:spPr>
        <p:txBody>
          <a:bodyPr vert="horz" wrap="square" lIns="0" tIns="12700" rIns="0" bIns="0" rtlCol="0">
            <a:spAutoFit/>
          </a:bodyPr>
          <a:lstStyle/>
          <a:p>
            <a:pPr algn="ctr">
              <a:lnSpc>
                <a:spcPct val="100000"/>
              </a:lnSpc>
              <a:spcBef>
                <a:spcPts val="100"/>
              </a:spcBef>
            </a:pPr>
            <a:r>
              <a:rPr sz="2000" spc="-5" dirty="0">
                <a:latin typeface="Times New Roman"/>
                <a:cs typeface="Times New Roman"/>
              </a:rPr>
              <a:t>B.</a:t>
            </a:r>
            <a:r>
              <a:rPr sz="2000" spc="-45" dirty="0">
                <a:latin typeface="Times New Roman"/>
                <a:cs typeface="Times New Roman"/>
              </a:rPr>
              <a:t> </a:t>
            </a:r>
            <a:r>
              <a:rPr sz="2000" spc="-5" dirty="0">
                <a:latin typeface="Times New Roman"/>
                <a:cs typeface="Times New Roman"/>
              </a:rPr>
              <a:t>Harshavardhan</a:t>
            </a:r>
            <a:r>
              <a:rPr sz="2000" spc="-40" dirty="0">
                <a:latin typeface="Times New Roman"/>
                <a:cs typeface="Times New Roman"/>
              </a:rPr>
              <a:t> </a:t>
            </a:r>
            <a:r>
              <a:rPr sz="2000" dirty="0">
                <a:latin typeface="Times New Roman"/>
                <a:cs typeface="Times New Roman"/>
              </a:rPr>
              <a:t>(1602-19-737-072)</a:t>
            </a:r>
          </a:p>
          <a:p>
            <a:pPr marL="635" algn="ctr">
              <a:lnSpc>
                <a:spcPct val="100000"/>
              </a:lnSpc>
            </a:pPr>
            <a:r>
              <a:rPr sz="2000" spc="-5" dirty="0">
                <a:latin typeface="Times New Roman"/>
                <a:cs typeface="Times New Roman"/>
              </a:rPr>
              <a:t>K.</a:t>
            </a:r>
            <a:r>
              <a:rPr sz="2000" spc="-35" dirty="0">
                <a:latin typeface="Times New Roman"/>
                <a:cs typeface="Times New Roman"/>
              </a:rPr>
              <a:t> </a:t>
            </a:r>
            <a:r>
              <a:rPr sz="2000" spc="-5" dirty="0">
                <a:latin typeface="Times New Roman"/>
                <a:cs typeface="Times New Roman"/>
              </a:rPr>
              <a:t>Krishna</a:t>
            </a:r>
            <a:r>
              <a:rPr sz="2000" spc="-30" dirty="0">
                <a:latin typeface="Times New Roman"/>
                <a:cs typeface="Times New Roman"/>
              </a:rPr>
              <a:t> </a:t>
            </a:r>
            <a:r>
              <a:rPr sz="2000" dirty="0">
                <a:latin typeface="Times New Roman"/>
                <a:cs typeface="Times New Roman"/>
              </a:rPr>
              <a:t>(1602-19-737-077)</a:t>
            </a:r>
          </a:p>
        </p:txBody>
      </p:sp>
    </p:spTree>
    <p:extLst>
      <p:ext uri="{BB962C8B-B14F-4D97-AF65-F5344CB8AC3E}">
        <p14:creationId xmlns:p14="http://schemas.microsoft.com/office/powerpoint/2010/main" val="455348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06C361C-5816-10A4-90C7-339133A58641}"/>
              </a:ext>
            </a:extLst>
          </p:cNvPr>
          <p:cNvPicPr>
            <a:picLocks noChangeAspect="1"/>
          </p:cNvPicPr>
          <p:nvPr/>
        </p:nvPicPr>
        <p:blipFill>
          <a:blip r:embed="rId2"/>
          <a:stretch>
            <a:fillRect/>
          </a:stretch>
        </p:blipFill>
        <p:spPr>
          <a:xfrm>
            <a:off x="473667" y="1897573"/>
            <a:ext cx="2571750" cy="2571750"/>
          </a:xfrm>
          <a:prstGeom prst="rect">
            <a:avLst/>
          </a:prstGeom>
        </p:spPr>
      </p:pic>
      <p:pic>
        <p:nvPicPr>
          <p:cNvPr id="13" name="Picture 12">
            <a:extLst>
              <a:ext uri="{FF2B5EF4-FFF2-40B4-BE49-F238E27FC236}">
                <a16:creationId xmlns:a16="http://schemas.microsoft.com/office/drawing/2014/main" id="{20268CBA-6F15-FBFF-3744-382362A39EBC}"/>
              </a:ext>
            </a:extLst>
          </p:cNvPr>
          <p:cNvPicPr>
            <a:picLocks noChangeAspect="1"/>
          </p:cNvPicPr>
          <p:nvPr/>
        </p:nvPicPr>
        <p:blipFill>
          <a:blip r:embed="rId3"/>
          <a:stretch>
            <a:fillRect/>
          </a:stretch>
        </p:blipFill>
        <p:spPr>
          <a:xfrm>
            <a:off x="4712454" y="1874756"/>
            <a:ext cx="2571750" cy="2571750"/>
          </a:xfrm>
          <a:prstGeom prst="rect">
            <a:avLst/>
          </a:prstGeom>
        </p:spPr>
      </p:pic>
      <p:sp>
        <p:nvSpPr>
          <p:cNvPr id="14" name="TextBox 13">
            <a:extLst>
              <a:ext uri="{FF2B5EF4-FFF2-40B4-BE49-F238E27FC236}">
                <a16:creationId xmlns:a16="http://schemas.microsoft.com/office/drawing/2014/main" id="{A590103F-3C51-240F-6061-912D185EEE93}"/>
              </a:ext>
            </a:extLst>
          </p:cNvPr>
          <p:cNvSpPr txBox="1"/>
          <p:nvPr/>
        </p:nvSpPr>
        <p:spPr>
          <a:xfrm>
            <a:off x="573921" y="1097354"/>
            <a:ext cx="2371241" cy="800219"/>
          </a:xfrm>
          <a:prstGeom prst="rect">
            <a:avLst/>
          </a:prstGeom>
          <a:noFill/>
        </p:spPr>
        <p:txBody>
          <a:bodyPr wrap="square" rtlCol="0">
            <a:spAutoFit/>
          </a:bodyPr>
          <a:lstStyle/>
          <a:p>
            <a:r>
              <a:rPr lang="en-IN" dirty="0"/>
              <a:t>Original Image</a:t>
            </a:r>
          </a:p>
          <a:p>
            <a:r>
              <a:rPr lang="en-IN" sz="1400" dirty="0"/>
              <a:t>512X512</a:t>
            </a:r>
          </a:p>
          <a:p>
            <a:r>
              <a:rPr lang="en-IN" sz="1400" dirty="0"/>
              <a:t>128KB</a:t>
            </a:r>
          </a:p>
        </p:txBody>
      </p:sp>
      <p:sp>
        <p:nvSpPr>
          <p:cNvPr id="15" name="TextBox 14">
            <a:extLst>
              <a:ext uri="{FF2B5EF4-FFF2-40B4-BE49-F238E27FC236}">
                <a16:creationId xmlns:a16="http://schemas.microsoft.com/office/drawing/2014/main" id="{E0A133E5-CCF2-65B4-F59D-703BBB834DF7}"/>
              </a:ext>
            </a:extLst>
          </p:cNvPr>
          <p:cNvSpPr txBox="1"/>
          <p:nvPr/>
        </p:nvSpPr>
        <p:spPr>
          <a:xfrm>
            <a:off x="4712454" y="1074537"/>
            <a:ext cx="2371241" cy="800219"/>
          </a:xfrm>
          <a:prstGeom prst="rect">
            <a:avLst/>
          </a:prstGeom>
          <a:noFill/>
        </p:spPr>
        <p:txBody>
          <a:bodyPr wrap="square" rtlCol="0">
            <a:spAutoFit/>
          </a:bodyPr>
          <a:lstStyle/>
          <a:p>
            <a:r>
              <a:rPr lang="en-IN" dirty="0"/>
              <a:t>SRGAN Output</a:t>
            </a:r>
          </a:p>
          <a:p>
            <a:r>
              <a:rPr lang="en-IN" sz="1400" dirty="0"/>
              <a:t>2048X2048</a:t>
            </a:r>
          </a:p>
          <a:p>
            <a:r>
              <a:rPr lang="en-IN" sz="1400" dirty="0"/>
              <a:t>820KB</a:t>
            </a:r>
          </a:p>
        </p:txBody>
      </p:sp>
      <p:sp>
        <p:nvSpPr>
          <p:cNvPr id="2" name="Text Placeholder 2">
            <a:extLst>
              <a:ext uri="{FF2B5EF4-FFF2-40B4-BE49-F238E27FC236}">
                <a16:creationId xmlns:a16="http://schemas.microsoft.com/office/drawing/2014/main" id="{71F03534-85DF-8E4B-A1BA-244C51AD4887}"/>
              </a:ext>
            </a:extLst>
          </p:cNvPr>
          <p:cNvSpPr>
            <a:spLocks noGrp="1"/>
          </p:cNvSpPr>
          <p:nvPr>
            <p:ph type="body" idx="1"/>
          </p:nvPr>
        </p:nvSpPr>
        <p:spPr>
          <a:xfrm>
            <a:off x="212395" y="170043"/>
            <a:ext cx="8719209" cy="615553"/>
          </a:xfrm>
        </p:spPr>
        <p:txBody>
          <a:bodyPr/>
          <a:lstStyle/>
          <a:p>
            <a:r>
              <a:rPr lang="en-IN" sz="4000" spc="10" dirty="0">
                <a:solidFill>
                  <a:srgbClr val="4285F4"/>
                </a:solidFill>
                <a:ea typeface="+mj-ea"/>
              </a:rPr>
              <a:t>Results</a:t>
            </a:r>
          </a:p>
        </p:txBody>
      </p:sp>
      <p:sp>
        <p:nvSpPr>
          <p:cNvPr id="4" name="TextBox 3">
            <a:extLst>
              <a:ext uri="{FF2B5EF4-FFF2-40B4-BE49-F238E27FC236}">
                <a16:creationId xmlns:a16="http://schemas.microsoft.com/office/drawing/2014/main" id="{9F63608D-EE04-9D98-6763-8C2D19D499E8}"/>
              </a:ext>
            </a:extLst>
          </p:cNvPr>
          <p:cNvSpPr txBox="1"/>
          <p:nvPr/>
        </p:nvSpPr>
        <p:spPr>
          <a:xfrm>
            <a:off x="4712454" y="4469323"/>
            <a:ext cx="4622368" cy="369332"/>
          </a:xfrm>
          <a:prstGeom prst="rect">
            <a:avLst/>
          </a:prstGeom>
          <a:noFill/>
        </p:spPr>
        <p:txBody>
          <a:bodyPr wrap="square">
            <a:spAutoFit/>
          </a:bodyPr>
          <a:lstStyle/>
          <a:p>
            <a:r>
              <a:rPr lang="en-IN" b="0" i="0" dirty="0">
                <a:solidFill>
                  <a:srgbClr val="212121"/>
                </a:solidFill>
                <a:effectLst/>
                <a:latin typeface="Courier New" panose="02070309020205020404" pitchFamily="49" charset="0"/>
              </a:rPr>
              <a:t>PSNR: 21.398830</a:t>
            </a:r>
            <a:endParaRPr lang="en-IN" dirty="0"/>
          </a:p>
        </p:txBody>
      </p:sp>
    </p:spTree>
    <p:extLst>
      <p:ext uri="{BB962C8B-B14F-4D97-AF65-F5344CB8AC3E}">
        <p14:creationId xmlns:p14="http://schemas.microsoft.com/office/powerpoint/2010/main" val="1882535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79D6D7F-BB2F-49D6-7D6B-773ED1E24948}"/>
              </a:ext>
            </a:extLst>
          </p:cNvPr>
          <p:cNvPicPr>
            <a:picLocks noChangeAspect="1"/>
          </p:cNvPicPr>
          <p:nvPr/>
        </p:nvPicPr>
        <p:blipFill rotWithShape="1">
          <a:blip r:embed="rId2"/>
          <a:srcRect r="17971" b="60270"/>
          <a:stretch/>
        </p:blipFill>
        <p:spPr>
          <a:xfrm>
            <a:off x="212395" y="4112964"/>
            <a:ext cx="4092359" cy="645016"/>
          </a:xfrm>
          <a:prstGeom prst="rect">
            <a:avLst/>
          </a:prstGeom>
        </p:spPr>
      </p:pic>
      <p:pic>
        <p:nvPicPr>
          <p:cNvPr id="7" name="Picture 6">
            <a:extLst>
              <a:ext uri="{FF2B5EF4-FFF2-40B4-BE49-F238E27FC236}">
                <a16:creationId xmlns:a16="http://schemas.microsoft.com/office/drawing/2014/main" id="{420B7E87-E4BA-0918-4EF2-1E9D57D78EFD}"/>
              </a:ext>
            </a:extLst>
          </p:cNvPr>
          <p:cNvPicPr>
            <a:picLocks noChangeAspect="1"/>
          </p:cNvPicPr>
          <p:nvPr/>
        </p:nvPicPr>
        <p:blipFill>
          <a:blip r:embed="rId3"/>
          <a:stretch>
            <a:fillRect/>
          </a:stretch>
        </p:blipFill>
        <p:spPr>
          <a:xfrm>
            <a:off x="4839248" y="4112964"/>
            <a:ext cx="3999502" cy="633209"/>
          </a:xfrm>
          <a:prstGeom prst="rect">
            <a:avLst/>
          </a:prstGeom>
        </p:spPr>
      </p:pic>
      <p:pic>
        <p:nvPicPr>
          <p:cNvPr id="8" name="Picture 7">
            <a:extLst>
              <a:ext uri="{FF2B5EF4-FFF2-40B4-BE49-F238E27FC236}">
                <a16:creationId xmlns:a16="http://schemas.microsoft.com/office/drawing/2014/main" id="{B68A4CBE-9D32-E390-24C7-9629646AB580}"/>
              </a:ext>
            </a:extLst>
          </p:cNvPr>
          <p:cNvPicPr>
            <a:picLocks noChangeAspect="1"/>
          </p:cNvPicPr>
          <p:nvPr/>
        </p:nvPicPr>
        <p:blipFill>
          <a:blip r:embed="rId4"/>
          <a:stretch>
            <a:fillRect/>
          </a:stretch>
        </p:blipFill>
        <p:spPr>
          <a:xfrm>
            <a:off x="896930" y="1197151"/>
            <a:ext cx="2561481" cy="2561481"/>
          </a:xfrm>
          <a:prstGeom prst="rect">
            <a:avLst/>
          </a:prstGeom>
        </p:spPr>
      </p:pic>
      <p:pic>
        <p:nvPicPr>
          <p:cNvPr id="9" name="Picture 8">
            <a:extLst>
              <a:ext uri="{FF2B5EF4-FFF2-40B4-BE49-F238E27FC236}">
                <a16:creationId xmlns:a16="http://schemas.microsoft.com/office/drawing/2014/main" id="{C43294B7-7B08-5B01-ACD8-583D473810EC}"/>
              </a:ext>
            </a:extLst>
          </p:cNvPr>
          <p:cNvPicPr>
            <a:picLocks noChangeAspect="1"/>
          </p:cNvPicPr>
          <p:nvPr/>
        </p:nvPicPr>
        <p:blipFill>
          <a:blip r:embed="rId5"/>
          <a:stretch>
            <a:fillRect/>
          </a:stretch>
        </p:blipFill>
        <p:spPr>
          <a:xfrm>
            <a:off x="5433122" y="1197150"/>
            <a:ext cx="2561481" cy="2561481"/>
          </a:xfrm>
          <a:prstGeom prst="rect">
            <a:avLst/>
          </a:prstGeom>
        </p:spPr>
      </p:pic>
      <p:sp>
        <p:nvSpPr>
          <p:cNvPr id="10" name="TextBox 9">
            <a:extLst>
              <a:ext uri="{FF2B5EF4-FFF2-40B4-BE49-F238E27FC236}">
                <a16:creationId xmlns:a16="http://schemas.microsoft.com/office/drawing/2014/main" id="{63BA267B-E1D0-6ED4-7715-10CB7D30C8A4}"/>
              </a:ext>
            </a:extLst>
          </p:cNvPr>
          <p:cNvSpPr txBox="1"/>
          <p:nvPr/>
        </p:nvSpPr>
        <p:spPr>
          <a:xfrm>
            <a:off x="896930" y="789072"/>
            <a:ext cx="2561481" cy="369332"/>
          </a:xfrm>
          <a:prstGeom prst="rect">
            <a:avLst/>
          </a:prstGeom>
          <a:noFill/>
        </p:spPr>
        <p:txBody>
          <a:bodyPr wrap="square" rtlCol="0">
            <a:spAutoFit/>
          </a:bodyPr>
          <a:lstStyle/>
          <a:p>
            <a:r>
              <a:rPr lang="en-IN" dirty="0"/>
              <a:t>Wavelet</a:t>
            </a:r>
          </a:p>
        </p:txBody>
      </p:sp>
      <p:sp>
        <p:nvSpPr>
          <p:cNvPr id="11" name="TextBox 10">
            <a:extLst>
              <a:ext uri="{FF2B5EF4-FFF2-40B4-BE49-F238E27FC236}">
                <a16:creationId xmlns:a16="http://schemas.microsoft.com/office/drawing/2014/main" id="{E6752CD9-9C4C-B26E-00B2-BE1C2B4D2770}"/>
              </a:ext>
            </a:extLst>
          </p:cNvPr>
          <p:cNvSpPr txBox="1"/>
          <p:nvPr/>
        </p:nvSpPr>
        <p:spPr>
          <a:xfrm>
            <a:off x="5433122" y="827818"/>
            <a:ext cx="2215292" cy="369332"/>
          </a:xfrm>
          <a:prstGeom prst="rect">
            <a:avLst/>
          </a:prstGeom>
          <a:noFill/>
        </p:spPr>
        <p:txBody>
          <a:bodyPr wrap="square" rtlCol="0">
            <a:spAutoFit/>
          </a:bodyPr>
          <a:lstStyle/>
          <a:p>
            <a:r>
              <a:rPr lang="en-IN" dirty="0"/>
              <a:t>PCA</a:t>
            </a:r>
          </a:p>
        </p:txBody>
      </p:sp>
      <p:sp>
        <p:nvSpPr>
          <p:cNvPr id="2" name="Text Placeholder 2">
            <a:extLst>
              <a:ext uri="{FF2B5EF4-FFF2-40B4-BE49-F238E27FC236}">
                <a16:creationId xmlns:a16="http://schemas.microsoft.com/office/drawing/2014/main" id="{A3660705-8E4A-E33B-4D23-427151666421}"/>
              </a:ext>
            </a:extLst>
          </p:cNvPr>
          <p:cNvSpPr>
            <a:spLocks noGrp="1"/>
          </p:cNvSpPr>
          <p:nvPr>
            <p:ph type="body" idx="1"/>
          </p:nvPr>
        </p:nvSpPr>
        <p:spPr>
          <a:xfrm>
            <a:off x="212395" y="170043"/>
            <a:ext cx="8719209" cy="615553"/>
          </a:xfrm>
        </p:spPr>
        <p:txBody>
          <a:bodyPr/>
          <a:lstStyle/>
          <a:p>
            <a:r>
              <a:rPr lang="en-IN" sz="4000" spc="10" dirty="0">
                <a:solidFill>
                  <a:srgbClr val="4285F4"/>
                </a:solidFill>
                <a:ea typeface="+mj-ea"/>
              </a:rPr>
              <a:t>Results</a:t>
            </a:r>
          </a:p>
        </p:txBody>
      </p:sp>
    </p:spTree>
    <p:extLst>
      <p:ext uri="{BB962C8B-B14F-4D97-AF65-F5344CB8AC3E}">
        <p14:creationId xmlns:p14="http://schemas.microsoft.com/office/powerpoint/2010/main" val="674146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01103C-B5B2-A7D9-B1A6-DF68F476FB6F}"/>
              </a:ext>
            </a:extLst>
          </p:cNvPr>
          <p:cNvSpPr>
            <a:spLocks noGrp="1"/>
          </p:cNvSpPr>
          <p:nvPr>
            <p:ph type="body" idx="1"/>
          </p:nvPr>
        </p:nvSpPr>
        <p:spPr>
          <a:xfrm>
            <a:off x="212394" y="170043"/>
            <a:ext cx="8719209" cy="615553"/>
          </a:xfrm>
        </p:spPr>
        <p:txBody>
          <a:bodyPr/>
          <a:lstStyle/>
          <a:p>
            <a:r>
              <a:rPr lang="en-IN" sz="4000" spc="10" dirty="0">
                <a:solidFill>
                  <a:srgbClr val="4285F4"/>
                </a:solidFill>
                <a:ea typeface="+mj-ea"/>
              </a:rPr>
              <a:t>Analysis</a:t>
            </a:r>
          </a:p>
        </p:txBody>
      </p:sp>
      <p:sp>
        <p:nvSpPr>
          <p:cNvPr id="2" name="TextBox 1">
            <a:extLst>
              <a:ext uri="{FF2B5EF4-FFF2-40B4-BE49-F238E27FC236}">
                <a16:creationId xmlns:a16="http://schemas.microsoft.com/office/drawing/2014/main" id="{B7298306-78A7-BB4E-6AE2-D1926069EF5C}"/>
              </a:ext>
            </a:extLst>
          </p:cNvPr>
          <p:cNvSpPr txBox="1"/>
          <p:nvPr/>
        </p:nvSpPr>
        <p:spPr>
          <a:xfrm>
            <a:off x="466885" y="864030"/>
            <a:ext cx="5845629" cy="335906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400" dirty="0"/>
              <a:t>Performed </a:t>
            </a:r>
            <a:r>
              <a:rPr lang="en-US" sz="2400" dirty="0"/>
              <a:t>image fusion on Sentinel-2A satellite data using machine learning algorithms.</a:t>
            </a:r>
          </a:p>
          <a:p>
            <a:pPr marL="285750" indent="-285750">
              <a:lnSpc>
                <a:spcPct val="150000"/>
              </a:lnSpc>
              <a:buFont typeface="Arial" panose="020B0604020202020204" pitchFamily="34" charset="0"/>
              <a:buChar char="•"/>
            </a:pPr>
            <a:r>
              <a:rPr lang="en-IN" sz="2400" dirty="0"/>
              <a:t>Algorithms used : PCA and Wavelet Transforms.</a:t>
            </a:r>
          </a:p>
          <a:p>
            <a:pPr marL="285750" indent="-285750">
              <a:lnSpc>
                <a:spcPct val="150000"/>
              </a:lnSpc>
              <a:buFont typeface="Arial" panose="020B0604020202020204" pitchFamily="34" charset="0"/>
              <a:buChar char="•"/>
            </a:pPr>
            <a:r>
              <a:rPr lang="en-IN" sz="2400" dirty="0"/>
              <a:t>SRGAN for image upscaling</a:t>
            </a:r>
          </a:p>
        </p:txBody>
      </p:sp>
    </p:spTree>
    <p:extLst>
      <p:ext uri="{BB962C8B-B14F-4D97-AF65-F5344CB8AC3E}">
        <p14:creationId xmlns:p14="http://schemas.microsoft.com/office/powerpoint/2010/main" val="291146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01103C-B5B2-A7D9-B1A6-DF68F476FB6F}"/>
              </a:ext>
            </a:extLst>
          </p:cNvPr>
          <p:cNvSpPr>
            <a:spLocks noGrp="1"/>
          </p:cNvSpPr>
          <p:nvPr>
            <p:ph type="body" idx="1"/>
          </p:nvPr>
        </p:nvSpPr>
        <p:spPr>
          <a:xfrm>
            <a:off x="212394" y="170043"/>
            <a:ext cx="8719209" cy="615553"/>
          </a:xfrm>
        </p:spPr>
        <p:txBody>
          <a:bodyPr/>
          <a:lstStyle/>
          <a:p>
            <a:r>
              <a:rPr lang="en-IN" sz="4000" spc="10" dirty="0">
                <a:solidFill>
                  <a:srgbClr val="4285F4"/>
                </a:solidFill>
                <a:ea typeface="+mj-ea"/>
              </a:rPr>
              <a:t>Conclusion and future scope</a:t>
            </a:r>
          </a:p>
        </p:txBody>
      </p:sp>
      <p:sp>
        <p:nvSpPr>
          <p:cNvPr id="4" name="TextBox 3">
            <a:extLst>
              <a:ext uri="{FF2B5EF4-FFF2-40B4-BE49-F238E27FC236}">
                <a16:creationId xmlns:a16="http://schemas.microsoft.com/office/drawing/2014/main" id="{5E337CA9-0DDE-6C0D-D196-499033280EDD}"/>
              </a:ext>
            </a:extLst>
          </p:cNvPr>
          <p:cNvSpPr txBox="1"/>
          <p:nvPr/>
        </p:nvSpPr>
        <p:spPr>
          <a:xfrm>
            <a:off x="490134" y="1070900"/>
            <a:ext cx="6413586" cy="1697068"/>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IN" sz="2400" dirty="0"/>
              <a:t>Conclusion: wavelet-based image fusion technique is more suitable.</a:t>
            </a:r>
          </a:p>
          <a:p>
            <a:pPr marL="285750" indent="-285750">
              <a:lnSpc>
                <a:spcPct val="150000"/>
              </a:lnSpc>
              <a:buFont typeface="Arial" panose="020B0604020202020204" pitchFamily="34" charset="0"/>
              <a:buChar char="•"/>
            </a:pPr>
            <a:r>
              <a:rPr lang="en-IN" sz="2400" dirty="0"/>
              <a:t>Future Scope: Using GAN for fusion of images.</a:t>
            </a:r>
          </a:p>
        </p:txBody>
      </p:sp>
    </p:spTree>
    <p:extLst>
      <p:ext uri="{BB962C8B-B14F-4D97-AF65-F5344CB8AC3E}">
        <p14:creationId xmlns:p14="http://schemas.microsoft.com/office/powerpoint/2010/main" val="3675600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01103C-B5B2-A7D9-B1A6-DF68F476FB6F}"/>
              </a:ext>
            </a:extLst>
          </p:cNvPr>
          <p:cNvSpPr>
            <a:spLocks noGrp="1"/>
          </p:cNvSpPr>
          <p:nvPr>
            <p:ph type="body" idx="1"/>
          </p:nvPr>
        </p:nvSpPr>
        <p:spPr>
          <a:xfrm>
            <a:off x="75234" y="2059803"/>
            <a:ext cx="8719209" cy="1015663"/>
          </a:xfrm>
        </p:spPr>
        <p:txBody>
          <a:bodyPr/>
          <a:lstStyle/>
          <a:p>
            <a:pPr algn="ctr"/>
            <a:r>
              <a:rPr lang="en-IN" sz="6600" spc="10" dirty="0">
                <a:solidFill>
                  <a:srgbClr val="4285F4"/>
                </a:solidFill>
                <a:ea typeface="+mj-ea"/>
              </a:rPr>
              <a:t>Thank You</a:t>
            </a:r>
          </a:p>
        </p:txBody>
      </p:sp>
    </p:spTree>
    <p:extLst>
      <p:ext uri="{BB962C8B-B14F-4D97-AF65-F5344CB8AC3E}">
        <p14:creationId xmlns:p14="http://schemas.microsoft.com/office/powerpoint/2010/main" val="3381018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CD0A8-D7A9-A60A-4B2A-16A5B5D1C1FD}"/>
              </a:ext>
            </a:extLst>
          </p:cNvPr>
          <p:cNvSpPr>
            <a:spLocks noGrp="1"/>
          </p:cNvSpPr>
          <p:nvPr>
            <p:ph type="title"/>
          </p:nvPr>
        </p:nvSpPr>
        <p:spPr>
          <a:xfrm>
            <a:off x="212395" y="1099942"/>
            <a:ext cx="8719209" cy="638636"/>
          </a:xfrm>
        </p:spPr>
        <p:txBody>
          <a:bodyPr/>
          <a:lstStyle/>
          <a:p>
            <a:r>
              <a:rPr lang="en-IN" dirty="0"/>
              <a:t>Thank You</a:t>
            </a:r>
          </a:p>
        </p:txBody>
      </p:sp>
    </p:spTree>
    <p:extLst>
      <p:ext uri="{BB962C8B-B14F-4D97-AF65-F5344CB8AC3E}">
        <p14:creationId xmlns:p14="http://schemas.microsoft.com/office/powerpoint/2010/main" val="3544784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B76A7-5634-52E8-A665-639BC5DF6C3D}"/>
              </a:ext>
            </a:extLst>
          </p:cNvPr>
          <p:cNvSpPr>
            <a:spLocks noGrp="1"/>
          </p:cNvSpPr>
          <p:nvPr>
            <p:ph type="title"/>
          </p:nvPr>
        </p:nvSpPr>
        <p:spPr>
          <a:xfrm>
            <a:off x="212395" y="1867108"/>
            <a:ext cx="8719209" cy="638636"/>
          </a:xfrm>
        </p:spPr>
        <p:txBody>
          <a:bodyPr/>
          <a:lstStyle/>
          <a:p>
            <a:pPr algn="ctr"/>
            <a:r>
              <a:rPr lang="en-IN" dirty="0"/>
              <a:t>Additional Slides</a:t>
            </a:r>
          </a:p>
        </p:txBody>
      </p:sp>
    </p:spTree>
    <p:extLst>
      <p:ext uri="{BB962C8B-B14F-4D97-AF65-F5344CB8AC3E}">
        <p14:creationId xmlns:p14="http://schemas.microsoft.com/office/powerpoint/2010/main" val="13609007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01103C-B5B2-A7D9-B1A6-DF68F476FB6F}"/>
              </a:ext>
            </a:extLst>
          </p:cNvPr>
          <p:cNvSpPr>
            <a:spLocks noGrp="1"/>
          </p:cNvSpPr>
          <p:nvPr>
            <p:ph type="body" idx="1"/>
          </p:nvPr>
        </p:nvSpPr>
        <p:spPr>
          <a:xfrm>
            <a:off x="212394" y="170043"/>
            <a:ext cx="8719209" cy="615553"/>
          </a:xfrm>
        </p:spPr>
        <p:txBody>
          <a:bodyPr/>
          <a:lstStyle/>
          <a:p>
            <a:r>
              <a:rPr lang="en-IN" sz="4000" spc="10" dirty="0">
                <a:solidFill>
                  <a:srgbClr val="4285F4"/>
                </a:solidFill>
                <a:ea typeface="+mj-ea"/>
              </a:rPr>
              <a:t>Objective</a:t>
            </a:r>
          </a:p>
        </p:txBody>
      </p:sp>
      <p:sp>
        <p:nvSpPr>
          <p:cNvPr id="2" name="TextBox 1">
            <a:extLst>
              <a:ext uri="{FF2B5EF4-FFF2-40B4-BE49-F238E27FC236}">
                <a16:creationId xmlns:a16="http://schemas.microsoft.com/office/drawing/2014/main" id="{D2A681F6-255F-469F-EAA2-B66428F26250}"/>
              </a:ext>
            </a:extLst>
          </p:cNvPr>
          <p:cNvSpPr txBox="1"/>
          <p:nvPr/>
        </p:nvSpPr>
        <p:spPr>
          <a:xfrm>
            <a:off x="138792" y="1030525"/>
            <a:ext cx="8719209" cy="3386354"/>
          </a:xfrm>
          <a:prstGeom prst="rect">
            <a:avLst/>
          </a:prstGeom>
          <a:noFill/>
        </p:spPr>
        <p:txBody>
          <a:bodyPr wrap="square" rtlCol="0">
            <a:spAutoFit/>
          </a:bodyPr>
          <a:lstStyle/>
          <a:p>
            <a:pPr marL="285750" indent="-285750" algn="just">
              <a:spcAft>
                <a:spcPts val="1200"/>
              </a:spcAft>
              <a:buFont typeface="Wingdings" panose="05000000000000000000" pitchFamily="2" charset="2"/>
              <a:buChar char="§"/>
            </a:pPr>
            <a:r>
              <a:rPr lang="en-IN" sz="2800" dirty="0">
                <a:latin typeface="Arial" panose="020B0604020202020204" pitchFamily="34" charset="0"/>
                <a:cs typeface="Arial" panose="020B0604020202020204" pitchFamily="34" charset="0"/>
              </a:rPr>
              <a:t>Design and development of a system for image fusion to achieve super resolution for remote sensing images such as satellite imagery.</a:t>
            </a:r>
          </a:p>
          <a:p>
            <a:pPr marL="285750" indent="-285750" algn="just">
              <a:spcAft>
                <a:spcPts val="1200"/>
              </a:spcAft>
              <a:buFont typeface="Wingdings" panose="05000000000000000000" pitchFamily="2" charset="2"/>
              <a:buChar char="§"/>
            </a:pPr>
            <a:r>
              <a:rPr lang="en-IN" sz="2800" dirty="0">
                <a:latin typeface="Arial" panose="020B0604020202020204" pitchFamily="34" charset="0"/>
                <a:cs typeface="Arial" panose="020B0604020202020204" pitchFamily="34" charset="0"/>
              </a:rPr>
              <a:t>Super Resolution(SR) is highly demanded processing technique for satellite imagery to improve the quality(resolution) from low resolution imagery.</a:t>
            </a:r>
          </a:p>
        </p:txBody>
      </p:sp>
    </p:spTree>
    <p:extLst>
      <p:ext uri="{BB962C8B-B14F-4D97-AF65-F5344CB8AC3E}">
        <p14:creationId xmlns:p14="http://schemas.microsoft.com/office/powerpoint/2010/main" val="8418658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8E8AD-197C-9D82-68E2-C2FFC2AD2B3D}"/>
              </a:ext>
            </a:extLst>
          </p:cNvPr>
          <p:cNvSpPr>
            <a:spLocks noGrp="1"/>
          </p:cNvSpPr>
          <p:nvPr>
            <p:ph type="title"/>
          </p:nvPr>
        </p:nvSpPr>
        <p:spPr>
          <a:xfrm>
            <a:off x="212394" y="69305"/>
            <a:ext cx="8719209" cy="615553"/>
          </a:xfrm>
        </p:spPr>
        <p:txBody>
          <a:bodyPr/>
          <a:lstStyle/>
          <a:p>
            <a:r>
              <a:rPr lang="en-IN" sz="4000" spc="10" dirty="0">
                <a:solidFill>
                  <a:srgbClr val="4285F4"/>
                </a:solidFill>
              </a:rPr>
              <a:t>Reference Papers</a:t>
            </a:r>
          </a:p>
        </p:txBody>
      </p:sp>
      <p:sp>
        <p:nvSpPr>
          <p:cNvPr id="3" name="Text Placeholder 2">
            <a:extLst>
              <a:ext uri="{FF2B5EF4-FFF2-40B4-BE49-F238E27FC236}">
                <a16:creationId xmlns:a16="http://schemas.microsoft.com/office/drawing/2014/main" id="{47C00BE5-6123-CE8F-BDB7-7B2C4816163B}"/>
              </a:ext>
            </a:extLst>
          </p:cNvPr>
          <p:cNvSpPr>
            <a:spLocks noGrp="1"/>
          </p:cNvSpPr>
          <p:nvPr>
            <p:ph type="body" idx="1"/>
          </p:nvPr>
        </p:nvSpPr>
        <p:spPr>
          <a:xfrm>
            <a:off x="212393" y="855642"/>
            <a:ext cx="8719209" cy="3693319"/>
          </a:xfrm>
        </p:spPr>
        <p:txBody>
          <a:bodyPr/>
          <a:lstStyle/>
          <a:p>
            <a:pPr marL="342900" indent="-342900" algn="just">
              <a:buFont typeface="+mj-lt"/>
              <a:buAutoNum type="arabicPeriod"/>
            </a:pPr>
            <a:r>
              <a:rPr lang="en-IN" sz="2400" b="0" dirty="0" err="1"/>
              <a:t>Metwalli</a:t>
            </a:r>
            <a:r>
              <a:rPr lang="en-IN" sz="2400" b="0" dirty="0"/>
              <a:t>, Mohamed &amp; Nasr, A.H. &amp; </a:t>
            </a:r>
            <a:r>
              <a:rPr lang="en-IN" sz="2400" b="0" dirty="0" err="1"/>
              <a:t>Faragallah</a:t>
            </a:r>
            <a:r>
              <a:rPr lang="en-IN" sz="2400" b="0" dirty="0"/>
              <a:t>, Osama &amp; El-</a:t>
            </a:r>
            <a:r>
              <a:rPr lang="en-IN" sz="2400" b="0" dirty="0" err="1"/>
              <a:t>Rabaie</a:t>
            </a:r>
            <a:r>
              <a:rPr lang="en-IN" sz="2400" b="0" dirty="0"/>
              <a:t>, El-Sayed. (2010). Image Fusion Based on Principal Component Analysis and High-Pass Filter. 63 - 70. 10.1109/ICCES.2009.5383308.   -  </a:t>
            </a:r>
            <a:r>
              <a:rPr lang="en-IN" sz="2400" i="1" dirty="0">
                <a:solidFill>
                  <a:srgbClr val="0070C0"/>
                </a:solidFill>
              </a:rPr>
              <a:t>PCA reference paper </a:t>
            </a:r>
          </a:p>
          <a:p>
            <a:pPr marL="342900" indent="-342900" algn="just">
              <a:buFont typeface="+mj-lt"/>
              <a:buAutoNum type="arabicPeriod"/>
            </a:pPr>
            <a:r>
              <a:rPr lang="en-US" sz="2400" b="0" dirty="0"/>
              <a:t>Image fusion techniques for Remote Sensing Optical Payloads – Case study on Sentinel Imagery and Visualization using OSG Earth - </a:t>
            </a:r>
            <a:r>
              <a:rPr lang="en-US" sz="2400" i="1" dirty="0">
                <a:solidFill>
                  <a:srgbClr val="0070C0"/>
                </a:solidFill>
              </a:rPr>
              <a:t>Report of seniors 2022 batch as reference for extension </a:t>
            </a:r>
          </a:p>
          <a:p>
            <a:pPr marL="342900" indent="-342900" algn="just">
              <a:buFont typeface="+mj-lt"/>
              <a:buAutoNum type="arabicPeriod"/>
            </a:pPr>
            <a:r>
              <a:rPr lang="en-US" sz="2400" b="0" dirty="0"/>
              <a:t>Generative Adversarial Networks for Image Super-Resolution: A Survey. Open Archives : https://arxiv.org/abs/2204.13620 , 2022 - </a:t>
            </a:r>
            <a:r>
              <a:rPr lang="en-US" sz="2400" i="1" dirty="0">
                <a:solidFill>
                  <a:srgbClr val="0070C0"/>
                </a:solidFill>
              </a:rPr>
              <a:t>Paper Referred for the proposed work</a:t>
            </a:r>
            <a:endParaRPr lang="en-IN" sz="2400" i="1" dirty="0">
              <a:solidFill>
                <a:srgbClr val="0070C0"/>
              </a:solidFill>
            </a:endParaRPr>
          </a:p>
        </p:txBody>
      </p:sp>
    </p:spTree>
    <p:extLst>
      <p:ext uri="{BB962C8B-B14F-4D97-AF65-F5344CB8AC3E}">
        <p14:creationId xmlns:p14="http://schemas.microsoft.com/office/powerpoint/2010/main" val="1182541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70D4E0-D731-B5E0-D516-45F88F5876E5}"/>
              </a:ext>
            </a:extLst>
          </p:cNvPr>
          <p:cNvPicPr>
            <a:picLocks noChangeAspect="1"/>
          </p:cNvPicPr>
          <p:nvPr/>
        </p:nvPicPr>
        <p:blipFill>
          <a:blip r:embed="rId2"/>
          <a:stretch>
            <a:fillRect/>
          </a:stretch>
        </p:blipFill>
        <p:spPr>
          <a:xfrm>
            <a:off x="5744586" y="2546271"/>
            <a:ext cx="1411525" cy="1411525"/>
          </a:xfrm>
          <a:prstGeom prst="rect">
            <a:avLst/>
          </a:prstGeom>
        </p:spPr>
      </p:pic>
      <p:pic>
        <p:nvPicPr>
          <p:cNvPr id="7" name="Picture 6">
            <a:extLst>
              <a:ext uri="{FF2B5EF4-FFF2-40B4-BE49-F238E27FC236}">
                <a16:creationId xmlns:a16="http://schemas.microsoft.com/office/drawing/2014/main" id="{C53C5994-9D68-BDCA-FE31-9A48CDA976BF}"/>
              </a:ext>
            </a:extLst>
          </p:cNvPr>
          <p:cNvPicPr>
            <a:picLocks noChangeAspect="1"/>
          </p:cNvPicPr>
          <p:nvPr/>
        </p:nvPicPr>
        <p:blipFill rotWithShape="1">
          <a:blip r:embed="rId3"/>
          <a:srcRect l="7793" t="11214"/>
          <a:stretch/>
        </p:blipFill>
        <p:spPr>
          <a:xfrm>
            <a:off x="7306860" y="1430289"/>
            <a:ext cx="1411525" cy="1411995"/>
          </a:xfrm>
          <a:prstGeom prst="rect">
            <a:avLst/>
          </a:prstGeom>
        </p:spPr>
      </p:pic>
      <p:pic>
        <p:nvPicPr>
          <p:cNvPr id="9" name="Picture 8">
            <a:extLst>
              <a:ext uri="{FF2B5EF4-FFF2-40B4-BE49-F238E27FC236}">
                <a16:creationId xmlns:a16="http://schemas.microsoft.com/office/drawing/2014/main" id="{45AF20C9-E57F-74C8-379E-32D7DCCAF2AE}"/>
              </a:ext>
            </a:extLst>
          </p:cNvPr>
          <p:cNvPicPr>
            <a:picLocks noChangeAspect="1"/>
          </p:cNvPicPr>
          <p:nvPr/>
        </p:nvPicPr>
        <p:blipFill>
          <a:blip r:embed="rId4"/>
          <a:stretch>
            <a:fillRect/>
          </a:stretch>
        </p:blipFill>
        <p:spPr>
          <a:xfrm>
            <a:off x="7306861" y="3666685"/>
            <a:ext cx="1411525" cy="1431359"/>
          </a:xfrm>
          <a:prstGeom prst="rect">
            <a:avLst/>
          </a:prstGeom>
        </p:spPr>
      </p:pic>
      <p:sp>
        <p:nvSpPr>
          <p:cNvPr id="11" name="TextBox 10">
            <a:extLst>
              <a:ext uri="{FF2B5EF4-FFF2-40B4-BE49-F238E27FC236}">
                <a16:creationId xmlns:a16="http://schemas.microsoft.com/office/drawing/2014/main" id="{D4F2533F-223C-0796-7AB4-90A109ACE629}"/>
              </a:ext>
            </a:extLst>
          </p:cNvPr>
          <p:cNvSpPr txBox="1"/>
          <p:nvPr/>
        </p:nvSpPr>
        <p:spPr>
          <a:xfrm>
            <a:off x="5849981" y="1745800"/>
            <a:ext cx="1411525" cy="830997"/>
          </a:xfrm>
          <a:prstGeom prst="rect">
            <a:avLst/>
          </a:prstGeom>
          <a:noFill/>
        </p:spPr>
        <p:txBody>
          <a:bodyPr wrap="square" rtlCol="0">
            <a:spAutoFit/>
          </a:bodyPr>
          <a:lstStyle/>
          <a:p>
            <a:pPr algn="just"/>
            <a:r>
              <a:rPr lang="en-IN" sz="1600" b="1" dirty="0"/>
              <a:t>Original Sentinel-2A image</a:t>
            </a:r>
          </a:p>
        </p:txBody>
      </p:sp>
      <p:sp>
        <p:nvSpPr>
          <p:cNvPr id="12" name="TextBox 11">
            <a:extLst>
              <a:ext uri="{FF2B5EF4-FFF2-40B4-BE49-F238E27FC236}">
                <a16:creationId xmlns:a16="http://schemas.microsoft.com/office/drawing/2014/main" id="{DD17CCBA-A3AA-7266-2833-5E6FF497D358}"/>
              </a:ext>
            </a:extLst>
          </p:cNvPr>
          <p:cNvSpPr txBox="1"/>
          <p:nvPr/>
        </p:nvSpPr>
        <p:spPr>
          <a:xfrm>
            <a:off x="7261506" y="902403"/>
            <a:ext cx="1771650" cy="584775"/>
          </a:xfrm>
          <a:prstGeom prst="rect">
            <a:avLst/>
          </a:prstGeom>
          <a:noFill/>
        </p:spPr>
        <p:txBody>
          <a:bodyPr wrap="square" rtlCol="0">
            <a:spAutoFit/>
          </a:bodyPr>
          <a:lstStyle/>
          <a:p>
            <a:pPr algn="just"/>
            <a:r>
              <a:rPr lang="en-IN" sz="1600" b="1" dirty="0"/>
              <a:t>Wavelet based fused image</a:t>
            </a:r>
          </a:p>
        </p:txBody>
      </p:sp>
      <p:sp>
        <p:nvSpPr>
          <p:cNvPr id="13" name="TextBox 12">
            <a:extLst>
              <a:ext uri="{FF2B5EF4-FFF2-40B4-BE49-F238E27FC236}">
                <a16:creationId xmlns:a16="http://schemas.microsoft.com/office/drawing/2014/main" id="{62691B27-D85C-2176-D59D-31EEF17CA510}"/>
              </a:ext>
            </a:extLst>
          </p:cNvPr>
          <p:cNvSpPr txBox="1"/>
          <p:nvPr/>
        </p:nvSpPr>
        <p:spPr>
          <a:xfrm>
            <a:off x="7261506" y="3129410"/>
            <a:ext cx="1771650" cy="584775"/>
          </a:xfrm>
          <a:prstGeom prst="rect">
            <a:avLst/>
          </a:prstGeom>
          <a:noFill/>
        </p:spPr>
        <p:txBody>
          <a:bodyPr wrap="square" rtlCol="0">
            <a:spAutoFit/>
          </a:bodyPr>
          <a:lstStyle/>
          <a:p>
            <a:pPr algn="just"/>
            <a:r>
              <a:rPr lang="en-IN" sz="1600" b="1" dirty="0"/>
              <a:t>PCA based fused image</a:t>
            </a:r>
          </a:p>
        </p:txBody>
      </p:sp>
      <p:sp>
        <p:nvSpPr>
          <p:cNvPr id="2" name="Title 1">
            <a:extLst>
              <a:ext uri="{FF2B5EF4-FFF2-40B4-BE49-F238E27FC236}">
                <a16:creationId xmlns:a16="http://schemas.microsoft.com/office/drawing/2014/main" id="{5D992993-DCFB-D5E6-B084-B1C38D57673D}"/>
              </a:ext>
            </a:extLst>
          </p:cNvPr>
          <p:cNvSpPr>
            <a:spLocks noGrp="1"/>
          </p:cNvSpPr>
          <p:nvPr>
            <p:ph type="title"/>
          </p:nvPr>
        </p:nvSpPr>
        <p:spPr>
          <a:xfrm>
            <a:off x="424791" y="208789"/>
            <a:ext cx="8719209" cy="861774"/>
          </a:xfrm>
        </p:spPr>
        <p:txBody>
          <a:bodyPr/>
          <a:lstStyle/>
          <a:p>
            <a:r>
              <a:rPr lang="en-IN" sz="2800" spc="10" dirty="0">
                <a:solidFill>
                  <a:srgbClr val="4285F4"/>
                </a:solidFill>
              </a:rPr>
              <a:t>Image Fusion-PCA and Wavelet based  ( The problem already addressed)</a:t>
            </a:r>
          </a:p>
        </p:txBody>
      </p:sp>
      <p:sp>
        <p:nvSpPr>
          <p:cNvPr id="3" name="TextBox 2">
            <a:extLst>
              <a:ext uri="{FF2B5EF4-FFF2-40B4-BE49-F238E27FC236}">
                <a16:creationId xmlns:a16="http://schemas.microsoft.com/office/drawing/2014/main" id="{0F160B8D-BFE3-B08C-8301-9B110BA56255}"/>
              </a:ext>
            </a:extLst>
          </p:cNvPr>
          <p:cNvSpPr txBox="1"/>
          <p:nvPr/>
        </p:nvSpPr>
        <p:spPr>
          <a:xfrm>
            <a:off x="0" y="1220324"/>
            <a:ext cx="5653142" cy="3862596"/>
          </a:xfrm>
          <a:prstGeom prst="rect">
            <a:avLst/>
          </a:prstGeom>
          <a:noFill/>
        </p:spPr>
        <p:txBody>
          <a:bodyPr wrap="square" rtlCol="0">
            <a:spAutoFit/>
          </a:bodyPr>
          <a:lstStyle/>
          <a:p>
            <a:pPr marL="285750" indent="-285750">
              <a:spcAft>
                <a:spcPts val="1800"/>
              </a:spcAft>
              <a:buFont typeface="Arial" panose="020B0604020202020204" pitchFamily="34" charset="0"/>
              <a:buChar char="•"/>
            </a:pPr>
            <a:r>
              <a:rPr lang="en-IN" sz="2000" dirty="0">
                <a:latin typeface="Arial" panose="020B0604020202020204" pitchFamily="34" charset="0"/>
                <a:cs typeface="Arial" panose="020B0604020202020204" pitchFamily="34" charset="0"/>
              </a:rPr>
              <a:t>Performed </a:t>
            </a:r>
            <a:r>
              <a:rPr lang="en-US" sz="2000" dirty="0">
                <a:latin typeface="Arial" panose="020B0604020202020204" pitchFamily="34" charset="0"/>
                <a:cs typeface="Arial" panose="020B0604020202020204" pitchFamily="34" charset="0"/>
              </a:rPr>
              <a:t>image fusion on Sentinel-2A satellite data using machine learning algorithms.</a:t>
            </a:r>
          </a:p>
          <a:p>
            <a:pPr marL="285750" indent="-285750">
              <a:spcAft>
                <a:spcPts val="1800"/>
              </a:spcAft>
              <a:buFont typeface="Arial" panose="020B0604020202020204" pitchFamily="34" charset="0"/>
              <a:buChar char="•"/>
            </a:pPr>
            <a:r>
              <a:rPr lang="en-IN" sz="2000" dirty="0">
                <a:latin typeface="Arial" panose="020B0604020202020204" pitchFamily="34" charset="0"/>
                <a:cs typeface="Arial" panose="020B0604020202020204" pitchFamily="34" charset="0"/>
              </a:rPr>
              <a:t>Algorithms used : PCA and Wavelet Transforms.</a:t>
            </a:r>
          </a:p>
          <a:p>
            <a:pPr marL="285750" indent="-285750">
              <a:spcAft>
                <a:spcPts val="1800"/>
              </a:spcAft>
              <a:buFont typeface="Arial" panose="020B0604020202020204" pitchFamily="34" charset="0"/>
              <a:buChar char="•"/>
            </a:pPr>
            <a:r>
              <a:rPr lang="en-IN" sz="2000" dirty="0">
                <a:latin typeface="Arial" panose="020B0604020202020204" pitchFamily="34" charset="0"/>
                <a:cs typeface="Arial" panose="020B0604020202020204" pitchFamily="34" charset="0"/>
              </a:rPr>
              <a:t>MSE and SSIM is used to estimate which technique is more suitable for sentinel-2 imagery.</a:t>
            </a:r>
          </a:p>
          <a:p>
            <a:pPr marL="285750" indent="-285750">
              <a:spcAft>
                <a:spcPts val="1800"/>
              </a:spcAft>
              <a:buFont typeface="Arial" panose="020B0604020202020204" pitchFamily="34" charset="0"/>
              <a:buChar char="•"/>
            </a:pPr>
            <a:r>
              <a:rPr lang="en-IN" sz="2000" dirty="0">
                <a:latin typeface="Arial" panose="020B0604020202020204" pitchFamily="34" charset="0"/>
                <a:cs typeface="Arial" panose="020B0604020202020204" pitchFamily="34" charset="0"/>
              </a:rPr>
              <a:t>Conclusion: wavelet-based image fusion technique is more suitable.</a:t>
            </a:r>
          </a:p>
        </p:txBody>
      </p:sp>
    </p:spTree>
    <p:extLst>
      <p:ext uri="{BB962C8B-B14F-4D97-AF65-F5344CB8AC3E}">
        <p14:creationId xmlns:p14="http://schemas.microsoft.com/office/powerpoint/2010/main" val="1334346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01103C-B5B2-A7D9-B1A6-DF68F476FB6F}"/>
              </a:ext>
            </a:extLst>
          </p:cNvPr>
          <p:cNvSpPr>
            <a:spLocks noGrp="1"/>
          </p:cNvSpPr>
          <p:nvPr>
            <p:ph type="body" idx="1"/>
          </p:nvPr>
        </p:nvSpPr>
        <p:spPr>
          <a:xfrm>
            <a:off x="212394" y="170043"/>
            <a:ext cx="8719209" cy="615553"/>
          </a:xfrm>
        </p:spPr>
        <p:txBody>
          <a:bodyPr/>
          <a:lstStyle/>
          <a:p>
            <a:r>
              <a:rPr lang="en-IN" sz="4000" spc="10" dirty="0">
                <a:solidFill>
                  <a:srgbClr val="4285F4"/>
                </a:solidFill>
                <a:ea typeface="+mj-ea"/>
              </a:rPr>
              <a:t>Abstract</a:t>
            </a:r>
          </a:p>
        </p:txBody>
      </p:sp>
      <p:sp>
        <p:nvSpPr>
          <p:cNvPr id="2" name="TextBox 1">
            <a:extLst>
              <a:ext uri="{FF2B5EF4-FFF2-40B4-BE49-F238E27FC236}">
                <a16:creationId xmlns:a16="http://schemas.microsoft.com/office/drawing/2014/main" id="{D2A681F6-255F-469F-EAA2-B66428F26250}"/>
              </a:ext>
            </a:extLst>
          </p:cNvPr>
          <p:cNvSpPr txBox="1"/>
          <p:nvPr/>
        </p:nvSpPr>
        <p:spPr>
          <a:xfrm>
            <a:off x="138792" y="1030525"/>
            <a:ext cx="8719209" cy="2677656"/>
          </a:xfrm>
          <a:prstGeom prst="rect">
            <a:avLst/>
          </a:prstGeom>
          <a:noFill/>
        </p:spPr>
        <p:txBody>
          <a:bodyPr wrap="square" rtlCol="0">
            <a:spAutoFit/>
          </a:bodyPr>
          <a:lstStyle/>
          <a:p>
            <a:pPr marL="285750" indent="-285750" algn="just">
              <a:spcAft>
                <a:spcPts val="1200"/>
              </a:spcAft>
              <a:buFont typeface="Wingdings" panose="05000000000000000000" pitchFamily="2" charset="2"/>
              <a:buChar char="§"/>
            </a:pPr>
            <a:r>
              <a:rPr lang="en-US" sz="2400" dirty="0">
                <a:effectLst/>
                <a:latin typeface="Calibri" panose="020F0502020204030204" pitchFamily="34" charset="0"/>
                <a:ea typeface="Times New Roman" panose="02020603050405020304" pitchFamily="18" charset="0"/>
                <a:cs typeface="Times New Roman" panose="02020603050405020304" pitchFamily="18" charset="0"/>
              </a:rPr>
              <a:t>Image Fusion is used to retrieve important data from a set of input images</a:t>
            </a:r>
            <a:r>
              <a:rPr lang="en-US" sz="2400" spc="5"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2400" dirty="0">
                <a:effectLst/>
                <a:latin typeface="Calibri" panose="020F0502020204030204" pitchFamily="34" charset="0"/>
                <a:ea typeface="Times New Roman" panose="02020603050405020304" pitchFamily="18" charset="0"/>
                <a:cs typeface="Times New Roman" panose="02020603050405020304" pitchFamily="18" charset="0"/>
              </a:rPr>
              <a:t>and put it into a single output image to make it more informative and useful than</a:t>
            </a:r>
            <a:r>
              <a:rPr lang="en-US" sz="2400" spc="5"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2400" dirty="0">
                <a:effectLst/>
                <a:latin typeface="Calibri" panose="020F0502020204030204" pitchFamily="34" charset="0"/>
                <a:ea typeface="Times New Roman" panose="02020603050405020304" pitchFamily="18" charset="0"/>
                <a:cs typeface="Times New Roman" panose="02020603050405020304" pitchFamily="18" charset="0"/>
              </a:rPr>
              <a:t>any of the input images.</a:t>
            </a:r>
          </a:p>
          <a:p>
            <a:pPr marL="285750" indent="-285750" algn="just">
              <a:spcAft>
                <a:spcPts val="1200"/>
              </a:spcAft>
              <a:buFont typeface="Wingdings" panose="05000000000000000000" pitchFamily="2" charset="2"/>
              <a:buChar char="§"/>
            </a:pPr>
            <a:r>
              <a:rPr lang="en-US" sz="2400" dirty="0">
                <a:latin typeface="Calibri" panose="020F0502020204030204" pitchFamily="34" charset="0"/>
                <a:cs typeface="Times New Roman" panose="02020603050405020304" pitchFamily="18" charset="0"/>
              </a:rPr>
              <a:t>Fusion of 2 images helps to get the best out of both the images hence better information can be retrieved.</a:t>
            </a:r>
          </a:p>
          <a:p>
            <a:pPr marL="285750" indent="-285750" algn="just">
              <a:spcAft>
                <a:spcPts val="1200"/>
              </a:spcAft>
              <a:buFont typeface="Wingdings" panose="05000000000000000000" pitchFamily="2" charset="2"/>
              <a:buChar char="§"/>
            </a:pPr>
            <a:endParaRPr lang="en-IN"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540900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0738" y="233519"/>
            <a:ext cx="2615812" cy="446276"/>
          </a:xfrm>
          <a:prstGeom prst="rect">
            <a:avLst/>
          </a:prstGeom>
        </p:spPr>
        <p:txBody>
          <a:bodyPr vert="horz" wrap="square" lIns="0" tIns="15240" rIns="0" bIns="0" rtlCol="0">
            <a:spAutoFit/>
          </a:bodyPr>
          <a:lstStyle/>
          <a:p>
            <a:pPr marL="12700">
              <a:lnSpc>
                <a:spcPct val="100000"/>
              </a:lnSpc>
              <a:spcBef>
                <a:spcPts val="120"/>
              </a:spcBef>
            </a:pPr>
            <a:r>
              <a:rPr sz="2800" spc="10" dirty="0">
                <a:solidFill>
                  <a:srgbClr val="4285F4"/>
                </a:solidFill>
              </a:rPr>
              <a:t>What</a:t>
            </a:r>
            <a:r>
              <a:rPr sz="2800" spc="-30" dirty="0">
                <a:solidFill>
                  <a:srgbClr val="4285F4"/>
                </a:solidFill>
              </a:rPr>
              <a:t> </a:t>
            </a:r>
            <a:r>
              <a:rPr sz="2800" dirty="0">
                <a:solidFill>
                  <a:srgbClr val="4285F4"/>
                </a:solidFill>
              </a:rPr>
              <a:t>is</a:t>
            </a:r>
            <a:r>
              <a:rPr sz="2800" spc="-30" dirty="0">
                <a:solidFill>
                  <a:srgbClr val="4285F4"/>
                </a:solidFill>
              </a:rPr>
              <a:t> </a:t>
            </a:r>
            <a:r>
              <a:rPr sz="2800" spc="5" dirty="0">
                <a:solidFill>
                  <a:srgbClr val="4285F4"/>
                </a:solidFill>
              </a:rPr>
              <a:t>GAN?</a:t>
            </a:r>
            <a:endParaRPr sz="2800" dirty="0"/>
          </a:p>
        </p:txBody>
      </p:sp>
      <p:sp>
        <p:nvSpPr>
          <p:cNvPr id="3" name="object 3"/>
          <p:cNvSpPr txBox="1"/>
          <p:nvPr/>
        </p:nvSpPr>
        <p:spPr>
          <a:xfrm>
            <a:off x="108983" y="866641"/>
            <a:ext cx="1254125" cy="269240"/>
          </a:xfrm>
          <a:prstGeom prst="rect">
            <a:avLst/>
          </a:prstGeom>
        </p:spPr>
        <p:txBody>
          <a:bodyPr vert="horz" wrap="square" lIns="0" tIns="12700" rIns="0" bIns="0" rtlCol="0">
            <a:spAutoFit/>
          </a:bodyPr>
          <a:lstStyle/>
          <a:p>
            <a:pPr marL="12700">
              <a:lnSpc>
                <a:spcPct val="100000"/>
              </a:lnSpc>
              <a:spcBef>
                <a:spcPts val="100"/>
              </a:spcBef>
            </a:pPr>
            <a:r>
              <a:rPr sz="1600" b="1" dirty="0">
                <a:latin typeface="Times New Roman"/>
                <a:cs typeface="Times New Roman"/>
              </a:rPr>
              <a:t>G</a:t>
            </a:r>
            <a:r>
              <a:rPr sz="1600" b="1" spc="-50" dirty="0">
                <a:latin typeface="Times New Roman"/>
                <a:cs typeface="Times New Roman"/>
              </a:rPr>
              <a:t> </a:t>
            </a:r>
            <a:r>
              <a:rPr sz="1600" b="1" dirty="0">
                <a:latin typeface="Times New Roman"/>
                <a:cs typeface="Times New Roman"/>
              </a:rPr>
              <a:t>-</a:t>
            </a:r>
            <a:r>
              <a:rPr sz="1600" b="1" spc="-40" dirty="0">
                <a:latin typeface="Times New Roman"/>
                <a:cs typeface="Times New Roman"/>
              </a:rPr>
              <a:t> </a:t>
            </a:r>
            <a:r>
              <a:rPr sz="1600" b="1" spc="-5" dirty="0">
                <a:latin typeface="Times New Roman"/>
                <a:cs typeface="Times New Roman"/>
              </a:rPr>
              <a:t>Generator</a:t>
            </a:r>
            <a:endParaRPr sz="1600" dirty="0">
              <a:latin typeface="Times New Roman"/>
              <a:cs typeface="Times New Roman"/>
            </a:endParaRPr>
          </a:p>
        </p:txBody>
      </p:sp>
      <p:sp>
        <p:nvSpPr>
          <p:cNvPr id="4" name="object 4"/>
          <p:cNvSpPr txBox="1"/>
          <p:nvPr/>
        </p:nvSpPr>
        <p:spPr>
          <a:xfrm>
            <a:off x="314276" y="1174487"/>
            <a:ext cx="2471166" cy="240772"/>
          </a:xfrm>
          <a:prstGeom prst="rect">
            <a:avLst/>
          </a:prstGeom>
        </p:spPr>
        <p:txBody>
          <a:bodyPr vert="horz" wrap="square" lIns="0" tIns="12700" rIns="0" bIns="0" rtlCol="0">
            <a:spAutoFit/>
          </a:bodyPr>
          <a:lstStyle/>
          <a:p>
            <a:pPr marL="348615" marR="5080" indent="-336550">
              <a:lnSpc>
                <a:spcPct val="114999"/>
              </a:lnSpc>
              <a:spcBef>
                <a:spcPts val="100"/>
              </a:spcBef>
              <a:buFont typeface="Microsoft Sans Serif"/>
              <a:buChar char="●"/>
              <a:tabLst>
                <a:tab pos="347980" algn="l"/>
                <a:tab pos="349250" algn="l"/>
              </a:tabLst>
            </a:pPr>
            <a:r>
              <a:rPr sz="1400" spc="-5" dirty="0">
                <a:latin typeface="Times New Roman"/>
                <a:cs typeface="Times New Roman"/>
              </a:rPr>
              <a:t>Generates(creates)</a:t>
            </a:r>
            <a:r>
              <a:rPr sz="1400" spc="-80" dirty="0">
                <a:latin typeface="Times New Roman"/>
                <a:cs typeface="Times New Roman"/>
              </a:rPr>
              <a:t> </a:t>
            </a:r>
            <a:r>
              <a:rPr sz="1400" dirty="0">
                <a:latin typeface="Times New Roman"/>
                <a:cs typeface="Times New Roman"/>
              </a:rPr>
              <a:t>fake </a:t>
            </a:r>
            <a:r>
              <a:rPr sz="1400" spc="-335" dirty="0">
                <a:latin typeface="Times New Roman"/>
                <a:cs typeface="Times New Roman"/>
              </a:rPr>
              <a:t> </a:t>
            </a:r>
            <a:r>
              <a:rPr sz="1400" dirty="0">
                <a:latin typeface="Times New Roman"/>
                <a:cs typeface="Times New Roman"/>
              </a:rPr>
              <a:t>data</a:t>
            </a:r>
          </a:p>
        </p:txBody>
      </p:sp>
      <p:sp>
        <p:nvSpPr>
          <p:cNvPr id="5" name="object 5"/>
          <p:cNvSpPr txBox="1"/>
          <p:nvPr/>
        </p:nvSpPr>
        <p:spPr>
          <a:xfrm>
            <a:off x="16908" y="1675103"/>
            <a:ext cx="1346200" cy="269240"/>
          </a:xfrm>
          <a:prstGeom prst="rect">
            <a:avLst/>
          </a:prstGeom>
        </p:spPr>
        <p:txBody>
          <a:bodyPr vert="horz" wrap="square" lIns="0" tIns="12700" rIns="0" bIns="0" rtlCol="0">
            <a:spAutoFit/>
          </a:bodyPr>
          <a:lstStyle/>
          <a:p>
            <a:pPr marL="12700">
              <a:lnSpc>
                <a:spcPct val="100000"/>
              </a:lnSpc>
              <a:spcBef>
                <a:spcPts val="100"/>
              </a:spcBef>
            </a:pPr>
            <a:r>
              <a:rPr sz="1600" b="1" dirty="0">
                <a:latin typeface="Times New Roman"/>
                <a:cs typeface="Times New Roman"/>
              </a:rPr>
              <a:t>A</a:t>
            </a:r>
            <a:r>
              <a:rPr sz="1600" b="1" spc="-90" dirty="0">
                <a:latin typeface="Times New Roman"/>
                <a:cs typeface="Times New Roman"/>
              </a:rPr>
              <a:t> </a:t>
            </a:r>
            <a:r>
              <a:rPr sz="1600" b="1" dirty="0">
                <a:latin typeface="Times New Roman"/>
                <a:cs typeface="Times New Roman"/>
              </a:rPr>
              <a:t>-</a:t>
            </a:r>
            <a:r>
              <a:rPr sz="1600" b="1" spc="-90" dirty="0">
                <a:latin typeface="Times New Roman"/>
                <a:cs typeface="Times New Roman"/>
              </a:rPr>
              <a:t> </a:t>
            </a:r>
            <a:r>
              <a:rPr sz="1600" b="1" spc="-5" dirty="0">
                <a:latin typeface="Times New Roman"/>
                <a:cs typeface="Times New Roman"/>
              </a:rPr>
              <a:t>Adversarial</a:t>
            </a:r>
            <a:endParaRPr sz="1600" dirty="0">
              <a:latin typeface="Times New Roman"/>
              <a:cs typeface="Times New Roman"/>
            </a:endParaRPr>
          </a:p>
        </p:txBody>
      </p:sp>
      <p:sp>
        <p:nvSpPr>
          <p:cNvPr id="6" name="object 6"/>
          <p:cNvSpPr txBox="1"/>
          <p:nvPr/>
        </p:nvSpPr>
        <p:spPr>
          <a:xfrm>
            <a:off x="314276" y="1920262"/>
            <a:ext cx="2363638" cy="762000"/>
          </a:xfrm>
          <a:prstGeom prst="rect">
            <a:avLst/>
          </a:prstGeom>
        </p:spPr>
        <p:txBody>
          <a:bodyPr vert="horz" wrap="square" lIns="0" tIns="12700" rIns="0" bIns="0" rtlCol="0">
            <a:spAutoFit/>
          </a:bodyPr>
          <a:lstStyle/>
          <a:p>
            <a:pPr marL="348615" marR="5080" indent="-336550">
              <a:lnSpc>
                <a:spcPct val="114999"/>
              </a:lnSpc>
              <a:spcBef>
                <a:spcPts val="100"/>
              </a:spcBef>
              <a:buFont typeface="Microsoft Sans Serif"/>
              <a:buChar char="●"/>
              <a:tabLst>
                <a:tab pos="347980" algn="l"/>
                <a:tab pos="349250" algn="l"/>
              </a:tabLst>
            </a:pPr>
            <a:r>
              <a:rPr sz="1400" b="1" spc="-5" dirty="0">
                <a:latin typeface="Times New Roman"/>
                <a:cs typeface="Times New Roman"/>
              </a:rPr>
              <a:t>Generator </a:t>
            </a:r>
            <a:r>
              <a:rPr sz="1400" spc="-5" dirty="0">
                <a:latin typeface="Times New Roman"/>
                <a:cs typeface="Times New Roman"/>
              </a:rPr>
              <a:t>and </a:t>
            </a:r>
            <a:r>
              <a:rPr sz="1400" dirty="0">
                <a:latin typeface="Times New Roman"/>
                <a:cs typeface="Times New Roman"/>
              </a:rPr>
              <a:t> </a:t>
            </a:r>
            <a:r>
              <a:rPr sz="1400" b="1" spc="-5" dirty="0">
                <a:latin typeface="Times New Roman"/>
                <a:cs typeface="Times New Roman"/>
              </a:rPr>
              <a:t>Discriminato</a:t>
            </a:r>
            <a:r>
              <a:rPr sz="1400" b="1" dirty="0">
                <a:latin typeface="Times New Roman"/>
                <a:cs typeface="Times New Roman"/>
              </a:rPr>
              <a:t>r</a:t>
            </a:r>
            <a:r>
              <a:rPr sz="1400" b="1" spc="-30" dirty="0">
                <a:latin typeface="Times New Roman"/>
                <a:cs typeface="Times New Roman"/>
              </a:rPr>
              <a:t> </a:t>
            </a:r>
            <a:r>
              <a:rPr sz="1400" spc="-5" dirty="0">
                <a:latin typeface="Times New Roman"/>
                <a:cs typeface="Times New Roman"/>
              </a:rPr>
              <a:t>each  competing</a:t>
            </a:r>
            <a:r>
              <a:rPr sz="1400" spc="-25" dirty="0">
                <a:latin typeface="Times New Roman"/>
                <a:cs typeface="Times New Roman"/>
              </a:rPr>
              <a:t> </a:t>
            </a:r>
            <a:r>
              <a:rPr sz="1400" spc="-5" dirty="0">
                <a:latin typeface="Times New Roman"/>
                <a:cs typeface="Times New Roman"/>
              </a:rPr>
              <a:t>to</a:t>
            </a:r>
            <a:r>
              <a:rPr sz="1400" spc="-20" dirty="0">
                <a:latin typeface="Times New Roman"/>
                <a:cs typeface="Times New Roman"/>
              </a:rPr>
              <a:t> </a:t>
            </a:r>
            <a:r>
              <a:rPr sz="1400" spc="-5" dirty="0">
                <a:latin typeface="Times New Roman"/>
                <a:cs typeface="Times New Roman"/>
              </a:rPr>
              <a:t>win.</a:t>
            </a:r>
            <a:endParaRPr sz="1400" dirty="0">
              <a:latin typeface="Times New Roman"/>
              <a:cs typeface="Times New Roman"/>
            </a:endParaRPr>
          </a:p>
        </p:txBody>
      </p:sp>
      <p:sp>
        <p:nvSpPr>
          <p:cNvPr id="7" name="object 7"/>
          <p:cNvSpPr txBox="1"/>
          <p:nvPr/>
        </p:nvSpPr>
        <p:spPr>
          <a:xfrm>
            <a:off x="281409" y="2716793"/>
            <a:ext cx="2221230" cy="1252220"/>
          </a:xfrm>
          <a:prstGeom prst="rect">
            <a:avLst/>
          </a:prstGeom>
        </p:spPr>
        <p:txBody>
          <a:bodyPr vert="horz" wrap="square" lIns="0" tIns="12700" rIns="0" bIns="0" rtlCol="0">
            <a:spAutoFit/>
          </a:bodyPr>
          <a:lstStyle/>
          <a:p>
            <a:pPr marL="348615" marR="5080" indent="-336550">
              <a:lnSpc>
                <a:spcPct val="114999"/>
              </a:lnSpc>
              <a:spcBef>
                <a:spcPts val="100"/>
              </a:spcBef>
              <a:buFont typeface="Microsoft Sans Serif"/>
              <a:buChar char="●"/>
              <a:tabLst>
                <a:tab pos="347980" algn="l"/>
                <a:tab pos="349250" algn="l"/>
              </a:tabLst>
            </a:pPr>
            <a:r>
              <a:rPr sz="1400" spc="-5" dirty="0">
                <a:latin typeface="Times New Roman"/>
                <a:cs typeface="Times New Roman"/>
              </a:rPr>
              <a:t>Generator trying to create </a:t>
            </a:r>
            <a:r>
              <a:rPr sz="1400" spc="-335" dirty="0">
                <a:latin typeface="Times New Roman"/>
                <a:cs typeface="Times New Roman"/>
              </a:rPr>
              <a:t> </a:t>
            </a:r>
            <a:r>
              <a:rPr sz="1400" spc="-5" dirty="0">
                <a:latin typeface="Times New Roman"/>
                <a:cs typeface="Times New Roman"/>
              </a:rPr>
              <a:t>more accurate </a:t>
            </a:r>
            <a:r>
              <a:rPr sz="1400" dirty="0">
                <a:latin typeface="Times New Roman"/>
                <a:cs typeface="Times New Roman"/>
              </a:rPr>
              <a:t>fake data, </a:t>
            </a:r>
            <a:r>
              <a:rPr sz="1400" spc="5" dirty="0">
                <a:latin typeface="Times New Roman"/>
                <a:cs typeface="Times New Roman"/>
              </a:rPr>
              <a:t> </a:t>
            </a:r>
            <a:r>
              <a:rPr sz="1400" spc="-5" dirty="0">
                <a:latin typeface="Times New Roman"/>
                <a:cs typeface="Times New Roman"/>
              </a:rPr>
              <a:t>whereas Discriminator </a:t>
            </a:r>
            <a:r>
              <a:rPr sz="1400" dirty="0">
                <a:latin typeface="Times New Roman"/>
                <a:cs typeface="Times New Roman"/>
              </a:rPr>
              <a:t> </a:t>
            </a:r>
            <a:r>
              <a:rPr sz="1400" spc="-5" dirty="0">
                <a:latin typeface="Times New Roman"/>
                <a:cs typeface="Times New Roman"/>
              </a:rPr>
              <a:t>trying</a:t>
            </a:r>
            <a:r>
              <a:rPr sz="1400" spc="-25" dirty="0">
                <a:latin typeface="Times New Roman"/>
                <a:cs typeface="Times New Roman"/>
              </a:rPr>
              <a:t> </a:t>
            </a:r>
            <a:r>
              <a:rPr sz="1400" dirty="0">
                <a:latin typeface="Times New Roman"/>
                <a:cs typeface="Times New Roman"/>
              </a:rPr>
              <a:t>not</a:t>
            </a:r>
            <a:r>
              <a:rPr sz="1400" spc="-20" dirty="0">
                <a:latin typeface="Times New Roman"/>
                <a:cs typeface="Times New Roman"/>
              </a:rPr>
              <a:t> </a:t>
            </a:r>
            <a:r>
              <a:rPr sz="1400" spc="-5" dirty="0">
                <a:latin typeface="Times New Roman"/>
                <a:cs typeface="Times New Roman"/>
              </a:rPr>
              <a:t>to</a:t>
            </a:r>
            <a:r>
              <a:rPr sz="1400" spc="-20" dirty="0">
                <a:latin typeface="Times New Roman"/>
                <a:cs typeface="Times New Roman"/>
              </a:rPr>
              <a:t> </a:t>
            </a:r>
            <a:r>
              <a:rPr sz="1400" dirty="0">
                <a:latin typeface="Times New Roman"/>
                <a:cs typeface="Times New Roman"/>
              </a:rPr>
              <a:t>get</a:t>
            </a:r>
            <a:r>
              <a:rPr sz="1400" spc="-20" dirty="0">
                <a:latin typeface="Times New Roman"/>
                <a:cs typeface="Times New Roman"/>
              </a:rPr>
              <a:t> </a:t>
            </a:r>
            <a:r>
              <a:rPr sz="1400" dirty="0">
                <a:latin typeface="Times New Roman"/>
                <a:cs typeface="Times New Roman"/>
              </a:rPr>
              <a:t>fooled</a:t>
            </a:r>
            <a:r>
              <a:rPr sz="1400" spc="-15" dirty="0">
                <a:latin typeface="Times New Roman"/>
                <a:cs typeface="Times New Roman"/>
              </a:rPr>
              <a:t> </a:t>
            </a:r>
            <a:r>
              <a:rPr sz="1400" dirty="0">
                <a:latin typeface="Times New Roman"/>
                <a:cs typeface="Times New Roman"/>
              </a:rPr>
              <a:t>by </a:t>
            </a:r>
            <a:r>
              <a:rPr sz="1400" spc="-335" dirty="0">
                <a:latin typeface="Times New Roman"/>
                <a:cs typeface="Times New Roman"/>
              </a:rPr>
              <a:t> </a:t>
            </a:r>
            <a:r>
              <a:rPr sz="1400" spc="-10" dirty="0">
                <a:latin typeface="Times New Roman"/>
                <a:cs typeface="Times New Roman"/>
              </a:rPr>
              <a:t>generator.</a:t>
            </a:r>
            <a:endParaRPr sz="1400" dirty="0">
              <a:latin typeface="Times New Roman"/>
              <a:cs typeface="Times New Roman"/>
            </a:endParaRPr>
          </a:p>
        </p:txBody>
      </p:sp>
      <p:sp>
        <p:nvSpPr>
          <p:cNvPr id="8" name="object 8"/>
          <p:cNvSpPr txBox="1"/>
          <p:nvPr/>
        </p:nvSpPr>
        <p:spPr>
          <a:xfrm>
            <a:off x="16908" y="4171449"/>
            <a:ext cx="1176655" cy="269240"/>
          </a:xfrm>
          <a:prstGeom prst="rect">
            <a:avLst/>
          </a:prstGeom>
        </p:spPr>
        <p:txBody>
          <a:bodyPr vert="horz" wrap="square" lIns="0" tIns="12700" rIns="0" bIns="0" rtlCol="0">
            <a:spAutoFit/>
          </a:bodyPr>
          <a:lstStyle/>
          <a:p>
            <a:pPr marL="12700">
              <a:lnSpc>
                <a:spcPct val="100000"/>
              </a:lnSpc>
              <a:spcBef>
                <a:spcPts val="100"/>
              </a:spcBef>
            </a:pPr>
            <a:r>
              <a:rPr sz="1600" b="1" dirty="0">
                <a:latin typeface="Times New Roman"/>
                <a:cs typeface="Times New Roman"/>
              </a:rPr>
              <a:t>N</a:t>
            </a:r>
            <a:r>
              <a:rPr sz="1600" b="1" spc="-50" dirty="0">
                <a:latin typeface="Times New Roman"/>
                <a:cs typeface="Times New Roman"/>
              </a:rPr>
              <a:t> </a:t>
            </a:r>
            <a:r>
              <a:rPr sz="1600" b="1" dirty="0">
                <a:latin typeface="Times New Roman"/>
                <a:cs typeface="Times New Roman"/>
              </a:rPr>
              <a:t>-</a:t>
            </a:r>
            <a:r>
              <a:rPr sz="1600" b="1" spc="-40" dirty="0">
                <a:latin typeface="Times New Roman"/>
                <a:cs typeface="Times New Roman"/>
              </a:rPr>
              <a:t> </a:t>
            </a:r>
            <a:r>
              <a:rPr sz="1600" b="1" spc="-5" dirty="0">
                <a:latin typeface="Times New Roman"/>
                <a:cs typeface="Times New Roman"/>
              </a:rPr>
              <a:t>Networks</a:t>
            </a:r>
            <a:endParaRPr sz="1600" dirty="0">
              <a:latin typeface="Times New Roman"/>
              <a:cs typeface="Times New Roman"/>
            </a:endParaRPr>
          </a:p>
        </p:txBody>
      </p:sp>
      <p:sp>
        <p:nvSpPr>
          <p:cNvPr id="9" name="object 9"/>
          <p:cNvSpPr txBox="1"/>
          <p:nvPr/>
        </p:nvSpPr>
        <p:spPr>
          <a:xfrm>
            <a:off x="229658" y="4519236"/>
            <a:ext cx="3195113" cy="240772"/>
          </a:xfrm>
          <a:prstGeom prst="rect">
            <a:avLst/>
          </a:prstGeom>
        </p:spPr>
        <p:txBody>
          <a:bodyPr vert="horz" wrap="square" lIns="0" tIns="12700" rIns="0" bIns="0" rtlCol="0">
            <a:spAutoFit/>
          </a:bodyPr>
          <a:lstStyle/>
          <a:p>
            <a:pPr marL="348615" marR="5080" indent="-336550">
              <a:lnSpc>
                <a:spcPct val="114999"/>
              </a:lnSpc>
              <a:spcBef>
                <a:spcPts val="100"/>
              </a:spcBef>
              <a:buFont typeface="Microsoft Sans Serif"/>
              <a:buChar char="●"/>
              <a:tabLst>
                <a:tab pos="347980" algn="l"/>
                <a:tab pos="349250" algn="l"/>
              </a:tabLst>
            </a:pPr>
            <a:r>
              <a:rPr sz="1400" spc="-5" dirty="0">
                <a:latin typeface="Times New Roman"/>
                <a:cs typeface="Times New Roman"/>
              </a:rPr>
              <a:t>Deep</a:t>
            </a:r>
            <a:r>
              <a:rPr sz="1400" spc="-45" dirty="0">
                <a:latin typeface="Times New Roman"/>
                <a:cs typeface="Times New Roman"/>
              </a:rPr>
              <a:t> </a:t>
            </a:r>
            <a:r>
              <a:rPr sz="1400" spc="-5" dirty="0">
                <a:latin typeface="Times New Roman"/>
                <a:cs typeface="Times New Roman"/>
              </a:rPr>
              <a:t>Convolutional</a:t>
            </a:r>
            <a:r>
              <a:rPr sz="1400" spc="-45" dirty="0">
                <a:latin typeface="Times New Roman"/>
                <a:cs typeface="Times New Roman"/>
              </a:rPr>
              <a:t> </a:t>
            </a:r>
            <a:r>
              <a:rPr sz="1400" spc="-5" dirty="0">
                <a:latin typeface="Times New Roman"/>
                <a:cs typeface="Times New Roman"/>
              </a:rPr>
              <a:t>Neural </a:t>
            </a:r>
            <a:r>
              <a:rPr sz="1400" spc="-335" dirty="0">
                <a:latin typeface="Times New Roman"/>
                <a:cs typeface="Times New Roman"/>
              </a:rPr>
              <a:t> </a:t>
            </a:r>
            <a:r>
              <a:rPr sz="1400" spc="-5" dirty="0">
                <a:latin typeface="Times New Roman"/>
                <a:cs typeface="Times New Roman"/>
              </a:rPr>
              <a:t>Networks</a:t>
            </a:r>
            <a:endParaRPr sz="1400" dirty="0">
              <a:latin typeface="Times New Roman"/>
              <a:cs typeface="Times New Roman"/>
            </a:endParaRPr>
          </a:p>
        </p:txBody>
      </p:sp>
      <p:grpSp>
        <p:nvGrpSpPr>
          <p:cNvPr id="16" name="Group 15">
            <a:extLst>
              <a:ext uri="{FF2B5EF4-FFF2-40B4-BE49-F238E27FC236}">
                <a16:creationId xmlns:a16="http://schemas.microsoft.com/office/drawing/2014/main" id="{2C445E42-F56E-4859-C8C3-DAA89DE670AC}"/>
              </a:ext>
            </a:extLst>
          </p:cNvPr>
          <p:cNvGrpSpPr/>
          <p:nvPr/>
        </p:nvGrpSpPr>
        <p:grpSpPr>
          <a:xfrm>
            <a:off x="2677914" y="1039945"/>
            <a:ext cx="6388447" cy="3276855"/>
            <a:chOff x="2767718" y="868496"/>
            <a:chExt cx="6355791" cy="3225370"/>
          </a:xfrm>
        </p:grpSpPr>
        <p:pic>
          <p:nvPicPr>
            <p:cNvPr id="10" name="object 10"/>
            <p:cNvPicPr/>
            <p:nvPr/>
          </p:nvPicPr>
          <p:blipFill>
            <a:blip r:embed="rId2" cstate="print"/>
            <a:stretch>
              <a:fillRect/>
            </a:stretch>
          </p:blipFill>
          <p:spPr>
            <a:xfrm>
              <a:off x="2767719" y="868496"/>
              <a:ext cx="5505006" cy="3225370"/>
            </a:xfrm>
            <a:prstGeom prst="rect">
              <a:avLst/>
            </a:prstGeom>
          </p:spPr>
        </p:pic>
        <p:pic>
          <p:nvPicPr>
            <p:cNvPr id="12" name="Picture 11">
              <a:extLst>
                <a:ext uri="{FF2B5EF4-FFF2-40B4-BE49-F238E27FC236}">
                  <a16:creationId xmlns:a16="http://schemas.microsoft.com/office/drawing/2014/main" id="{6B7C103F-B1BD-7FDB-F0DA-6E429CD99FD2}"/>
                </a:ext>
              </a:extLst>
            </p:cNvPr>
            <p:cNvPicPr>
              <a:picLocks noChangeAspect="1"/>
            </p:cNvPicPr>
            <p:nvPr/>
          </p:nvPicPr>
          <p:blipFill>
            <a:blip r:embed="rId3"/>
            <a:stretch>
              <a:fillRect/>
            </a:stretch>
          </p:blipFill>
          <p:spPr>
            <a:xfrm>
              <a:off x="2767718" y="2481179"/>
              <a:ext cx="821911" cy="948808"/>
            </a:xfrm>
            <a:prstGeom prst="rect">
              <a:avLst/>
            </a:prstGeom>
          </p:spPr>
        </p:pic>
        <p:pic>
          <p:nvPicPr>
            <p:cNvPr id="14" name="Picture 13">
              <a:extLst>
                <a:ext uri="{FF2B5EF4-FFF2-40B4-BE49-F238E27FC236}">
                  <a16:creationId xmlns:a16="http://schemas.microsoft.com/office/drawing/2014/main" id="{460DAA3C-1465-B396-B029-A4F969771376}"/>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40000" contrast="-20000"/>
                      </a14:imgEffect>
                    </a14:imgLayer>
                  </a14:imgProps>
                </a:ext>
              </a:extLst>
            </a:blip>
            <a:stretch>
              <a:fillRect/>
            </a:stretch>
          </p:blipFill>
          <p:spPr>
            <a:xfrm>
              <a:off x="8305381" y="2093697"/>
              <a:ext cx="790777" cy="790777"/>
            </a:xfrm>
            <a:prstGeom prst="rect">
              <a:avLst/>
            </a:prstGeom>
          </p:spPr>
        </p:pic>
        <p:sp>
          <p:nvSpPr>
            <p:cNvPr id="15" name="TextBox 14">
              <a:extLst>
                <a:ext uri="{FF2B5EF4-FFF2-40B4-BE49-F238E27FC236}">
                  <a16:creationId xmlns:a16="http://schemas.microsoft.com/office/drawing/2014/main" id="{917F1854-F6E0-3424-9882-FF4C065FFCF6}"/>
                </a:ext>
              </a:extLst>
            </p:cNvPr>
            <p:cNvSpPr txBox="1"/>
            <p:nvPr/>
          </p:nvSpPr>
          <p:spPr>
            <a:xfrm>
              <a:off x="8380559" y="2884474"/>
              <a:ext cx="742950" cy="430887"/>
            </a:xfrm>
            <a:prstGeom prst="rect">
              <a:avLst/>
            </a:prstGeom>
            <a:noFill/>
          </p:spPr>
          <p:txBody>
            <a:bodyPr wrap="square" rtlCol="0">
              <a:spAutoFit/>
            </a:bodyPr>
            <a:lstStyle/>
            <a:p>
              <a:r>
                <a:rPr lang="en-US" sz="1100" b="1" dirty="0"/>
                <a:t>Output</a:t>
              </a:r>
            </a:p>
            <a:p>
              <a:r>
                <a:rPr lang="en-US" sz="1100" b="1" dirty="0"/>
                <a:t>28x28x1</a:t>
              </a:r>
              <a:endParaRPr lang="en-IN" sz="1100" b="1" dirty="0"/>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43;p1">
            <a:extLst>
              <a:ext uri="{FF2B5EF4-FFF2-40B4-BE49-F238E27FC236}">
                <a16:creationId xmlns:a16="http://schemas.microsoft.com/office/drawing/2014/main" id="{5C59CB8A-EF48-9688-EFDC-07E74DD2C7A7}"/>
              </a:ext>
            </a:extLst>
          </p:cNvPr>
          <p:cNvSpPr/>
          <p:nvPr/>
        </p:nvSpPr>
        <p:spPr>
          <a:xfrm>
            <a:off x="89396" y="747415"/>
            <a:ext cx="4224385" cy="432828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US" b="1" dirty="0">
                <a:latin typeface="Times New Roman" panose="02020603050405020304" pitchFamily="18" charset="0"/>
                <a:ea typeface="Arial"/>
                <a:cs typeface="Times New Roman" panose="02020603050405020304" pitchFamily="18" charset="0"/>
                <a:sym typeface="Arial"/>
              </a:rPr>
              <a:t>Generator:</a:t>
            </a:r>
            <a:endParaRPr b="1" dirty="0">
              <a:latin typeface="Times New Roman" panose="02020603050405020304" pitchFamily="18" charset="0"/>
              <a:cs typeface="Times New Roman" panose="02020603050405020304" pitchFamily="18" charset="0"/>
            </a:endParaRPr>
          </a:p>
          <a:p>
            <a:pPr marL="285750" marR="0" lvl="0" indent="-285750" algn="l" rtl="0">
              <a:lnSpc>
                <a:spcPct val="150000"/>
              </a:lnSpc>
              <a:spcBef>
                <a:spcPts val="0"/>
              </a:spcBef>
              <a:spcAft>
                <a:spcPts val="0"/>
              </a:spcAft>
              <a:buClr>
                <a:schemeClr val="accent1"/>
              </a:buClr>
              <a:buSzPts val="1600"/>
              <a:buFont typeface="Arial"/>
              <a:buChar char="•"/>
            </a:pPr>
            <a:r>
              <a:rPr lang="en-US" dirty="0">
                <a:latin typeface="Times New Roman" panose="02020603050405020304" pitchFamily="18" charset="0"/>
                <a:ea typeface="Arial"/>
                <a:cs typeface="Times New Roman" panose="02020603050405020304" pitchFamily="18" charset="0"/>
                <a:sym typeface="Arial"/>
              </a:rPr>
              <a:t>Same as SRGAN’s generator</a:t>
            </a:r>
            <a:endParaRPr dirty="0">
              <a:latin typeface="Times New Roman" panose="02020603050405020304" pitchFamily="18" charset="0"/>
              <a:cs typeface="Times New Roman" panose="02020603050405020304" pitchFamily="18" charset="0"/>
            </a:endParaRPr>
          </a:p>
          <a:p>
            <a:pPr marL="285750" marR="0" lvl="0" indent="-285750" algn="l" rtl="0">
              <a:lnSpc>
                <a:spcPct val="150000"/>
              </a:lnSpc>
              <a:spcBef>
                <a:spcPts val="0"/>
              </a:spcBef>
              <a:spcAft>
                <a:spcPts val="0"/>
              </a:spcAft>
              <a:buClr>
                <a:schemeClr val="accent1"/>
              </a:buClr>
              <a:buSzPts val="1600"/>
              <a:buFont typeface="Arial"/>
              <a:buChar char="•"/>
            </a:pPr>
            <a:r>
              <a:rPr lang="en-US" dirty="0">
                <a:latin typeface="Times New Roman" panose="02020603050405020304" pitchFamily="18" charset="0"/>
                <a:ea typeface="Arial"/>
                <a:cs typeface="Times New Roman" panose="02020603050405020304" pitchFamily="18" charset="0"/>
                <a:sym typeface="Arial"/>
              </a:rPr>
              <a:t>With two additional residual blocks (a total of 18 RB)</a:t>
            </a:r>
            <a:endParaRPr dirty="0">
              <a:latin typeface="Times New Roman" panose="02020603050405020304" pitchFamily="18" charset="0"/>
              <a:cs typeface="Times New Roman" panose="02020603050405020304" pitchFamily="18" charset="0"/>
            </a:endParaRPr>
          </a:p>
          <a:p>
            <a:pPr marL="285750" marR="0" lvl="0" indent="-285750" algn="l" rtl="0">
              <a:lnSpc>
                <a:spcPct val="150000"/>
              </a:lnSpc>
              <a:spcBef>
                <a:spcPts val="0"/>
              </a:spcBef>
              <a:spcAft>
                <a:spcPts val="0"/>
              </a:spcAft>
              <a:buClr>
                <a:schemeClr val="accent1"/>
              </a:buClr>
              <a:buSzPts val="1600"/>
              <a:buFont typeface="Arial"/>
              <a:buChar char="•"/>
            </a:pPr>
            <a:r>
              <a:rPr lang="en-US" dirty="0" err="1">
                <a:latin typeface="Times New Roman" panose="02020603050405020304" pitchFamily="18" charset="0"/>
                <a:ea typeface="Arial"/>
                <a:cs typeface="Times New Roman" panose="02020603050405020304" pitchFamily="18" charset="0"/>
                <a:sym typeface="Arial"/>
              </a:rPr>
              <a:t>InstanceNorm</a:t>
            </a:r>
            <a:r>
              <a:rPr lang="en-US" dirty="0">
                <a:latin typeface="Times New Roman" panose="02020603050405020304" pitchFamily="18" charset="0"/>
                <a:ea typeface="Arial"/>
                <a:cs typeface="Times New Roman" panose="02020603050405020304" pitchFamily="18" charset="0"/>
                <a:sym typeface="Arial"/>
              </a:rPr>
              <a:t> (*)</a:t>
            </a:r>
            <a:endParaRPr dirty="0">
              <a:latin typeface="Times New Roman" panose="02020603050405020304" pitchFamily="18" charset="0"/>
              <a:ea typeface="Arial"/>
              <a:cs typeface="Times New Roman" panose="02020603050405020304" pitchFamily="18" charset="0"/>
              <a:sym typeface="Arial"/>
            </a:endParaRPr>
          </a:p>
          <a:p>
            <a:pPr marL="0" marR="0" lvl="0" indent="0" algn="l" rtl="0">
              <a:lnSpc>
                <a:spcPct val="150000"/>
              </a:lnSpc>
              <a:spcBef>
                <a:spcPts val="0"/>
              </a:spcBef>
              <a:spcAft>
                <a:spcPts val="0"/>
              </a:spcAft>
              <a:buNone/>
            </a:pPr>
            <a:r>
              <a:rPr lang="en-US" b="1" dirty="0">
                <a:latin typeface="Times New Roman" panose="02020603050405020304" pitchFamily="18" charset="0"/>
                <a:ea typeface="Arial"/>
                <a:cs typeface="Times New Roman" panose="02020603050405020304" pitchFamily="18" charset="0"/>
                <a:sym typeface="Arial"/>
              </a:rPr>
              <a:t>Discriminator</a:t>
            </a:r>
            <a:endParaRPr b="1" dirty="0">
              <a:latin typeface="Times New Roman" panose="02020603050405020304" pitchFamily="18" charset="0"/>
              <a:ea typeface="Arial"/>
              <a:cs typeface="Times New Roman" panose="02020603050405020304" pitchFamily="18" charset="0"/>
              <a:sym typeface="Arial"/>
            </a:endParaRPr>
          </a:p>
          <a:p>
            <a:pPr marL="285750" marR="0" lvl="0" indent="-285750" algn="l" rtl="0">
              <a:lnSpc>
                <a:spcPct val="150000"/>
              </a:lnSpc>
              <a:spcBef>
                <a:spcPts val="0"/>
              </a:spcBef>
              <a:spcAft>
                <a:spcPts val="0"/>
              </a:spcAft>
              <a:buClr>
                <a:srgbClr val="2F5496"/>
              </a:buClr>
              <a:buSzPts val="1800"/>
              <a:buFont typeface="Arial"/>
              <a:buChar char="•"/>
            </a:pPr>
            <a:r>
              <a:rPr lang="en-US" dirty="0">
                <a:latin typeface="Times New Roman" panose="02020603050405020304" pitchFamily="18" charset="0"/>
                <a:ea typeface="Calibri"/>
                <a:cs typeface="Times New Roman" panose="02020603050405020304" pitchFamily="18" charset="0"/>
                <a:sym typeface="Calibri"/>
              </a:rPr>
              <a:t>Fully Convolutional discriminator</a:t>
            </a:r>
            <a:endParaRPr dirty="0">
              <a:latin typeface="Times New Roman" panose="02020603050405020304" pitchFamily="18" charset="0"/>
              <a:cs typeface="Times New Roman" panose="02020603050405020304" pitchFamily="18" charset="0"/>
            </a:endParaRPr>
          </a:p>
          <a:p>
            <a:pPr marL="285750" marR="0" lvl="0" indent="-285750" algn="l" rtl="0">
              <a:lnSpc>
                <a:spcPct val="150000"/>
              </a:lnSpc>
              <a:spcBef>
                <a:spcPts val="0"/>
              </a:spcBef>
              <a:spcAft>
                <a:spcPts val="0"/>
              </a:spcAft>
              <a:buClr>
                <a:srgbClr val="2F5496"/>
              </a:buClr>
              <a:buSzPts val="1600"/>
              <a:buFont typeface="Arial"/>
              <a:buChar char="•"/>
            </a:pPr>
            <a:r>
              <a:rPr lang="en-US" dirty="0">
                <a:latin typeface="Times New Roman" panose="02020603050405020304" pitchFamily="18" charset="0"/>
                <a:ea typeface="Calibri"/>
                <a:cs typeface="Times New Roman" panose="02020603050405020304" pitchFamily="18" charset="0"/>
                <a:sym typeface="Calibri"/>
              </a:rPr>
              <a:t>8x lower parameter count</a:t>
            </a:r>
            <a:endParaRPr dirty="0">
              <a:latin typeface="Times New Roman" panose="02020603050405020304" pitchFamily="18" charset="0"/>
              <a:cs typeface="Times New Roman" panose="02020603050405020304" pitchFamily="18" charset="0"/>
            </a:endParaRPr>
          </a:p>
          <a:p>
            <a:pPr marL="285750" marR="0" lvl="0" indent="-285750" algn="l" rtl="0">
              <a:lnSpc>
                <a:spcPct val="150000"/>
              </a:lnSpc>
              <a:spcBef>
                <a:spcPts val="0"/>
              </a:spcBef>
              <a:spcAft>
                <a:spcPts val="0"/>
              </a:spcAft>
              <a:buClr>
                <a:srgbClr val="2F5496"/>
              </a:buClr>
              <a:buSzPts val="1600"/>
              <a:buFont typeface="Arial"/>
              <a:buChar char="•"/>
            </a:pPr>
            <a:r>
              <a:rPr lang="en-US" dirty="0">
                <a:latin typeface="Times New Roman" panose="02020603050405020304" pitchFamily="18" charset="0"/>
                <a:ea typeface="Calibri"/>
                <a:cs typeface="Times New Roman" panose="02020603050405020304" pitchFamily="18" charset="0"/>
                <a:sym typeface="Calibri"/>
              </a:rPr>
              <a:t>4M compared to 38M (SRGAN)</a:t>
            </a:r>
            <a:endParaRPr dirty="0">
              <a:latin typeface="Times New Roman" panose="02020603050405020304" pitchFamily="18" charset="0"/>
              <a:cs typeface="Times New Roman" panose="02020603050405020304" pitchFamily="18" charset="0"/>
            </a:endParaRPr>
          </a:p>
          <a:p>
            <a:pPr marL="285750" marR="0" lvl="0" indent="-285750" algn="l" rtl="0">
              <a:lnSpc>
                <a:spcPct val="150000"/>
              </a:lnSpc>
              <a:spcBef>
                <a:spcPts val="0"/>
              </a:spcBef>
              <a:spcAft>
                <a:spcPts val="0"/>
              </a:spcAft>
              <a:buClr>
                <a:srgbClr val="2F5496"/>
              </a:buClr>
              <a:buSzPts val="1600"/>
              <a:buFont typeface="Arial"/>
              <a:buChar char="•"/>
            </a:pPr>
            <a:r>
              <a:rPr lang="en-US" dirty="0">
                <a:latin typeface="Times New Roman" panose="02020603050405020304" pitchFamily="18" charset="0"/>
                <a:ea typeface="Calibri"/>
                <a:cs typeface="Times New Roman" panose="02020603050405020304" pitchFamily="18" charset="0"/>
                <a:sym typeface="Calibri"/>
              </a:rPr>
              <a:t>efficient to optimize</a:t>
            </a:r>
            <a:endParaRPr dirty="0">
              <a:latin typeface="Times New Roman" panose="02020603050405020304" pitchFamily="18" charset="0"/>
              <a:ea typeface="Calibri"/>
              <a:cs typeface="Times New Roman" panose="02020603050405020304" pitchFamily="18" charset="0"/>
              <a:sym typeface="Calibri"/>
            </a:endParaRPr>
          </a:p>
        </p:txBody>
      </p:sp>
      <p:sp>
        <p:nvSpPr>
          <p:cNvPr id="8" name="TextBox 7">
            <a:extLst>
              <a:ext uri="{FF2B5EF4-FFF2-40B4-BE49-F238E27FC236}">
                <a16:creationId xmlns:a16="http://schemas.microsoft.com/office/drawing/2014/main" id="{2AD22F2E-4F21-A7BF-8B66-1E2F56327ED5}"/>
              </a:ext>
            </a:extLst>
          </p:cNvPr>
          <p:cNvSpPr txBox="1"/>
          <p:nvPr/>
        </p:nvSpPr>
        <p:spPr>
          <a:xfrm>
            <a:off x="139346" y="0"/>
            <a:ext cx="3572359" cy="584775"/>
          </a:xfrm>
          <a:prstGeom prst="rect">
            <a:avLst/>
          </a:prstGeom>
          <a:noFill/>
        </p:spPr>
        <p:txBody>
          <a:bodyPr wrap="square" rtlCol="0">
            <a:spAutoFit/>
          </a:bodyPr>
          <a:lstStyle/>
          <a:p>
            <a:r>
              <a:rPr lang="en-IN" sz="3200" b="1" dirty="0">
                <a:solidFill>
                  <a:srgbClr val="4285F4"/>
                </a:solidFill>
                <a:latin typeface="Times New Roman" panose="02020603050405020304" pitchFamily="18" charset="0"/>
                <a:cs typeface="Times New Roman" panose="02020603050405020304" pitchFamily="18" charset="0"/>
              </a:rPr>
              <a:t>SR-GAN Model</a:t>
            </a:r>
          </a:p>
        </p:txBody>
      </p:sp>
      <p:pic>
        <p:nvPicPr>
          <p:cNvPr id="10" name="Picture 9">
            <a:extLst>
              <a:ext uri="{FF2B5EF4-FFF2-40B4-BE49-F238E27FC236}">
                <a16:creationId xmlns:a16="http://schemas.microsoft.com/office/drawing/2014/main" id="{3ED179F9-966A-3F90-C2BE-05E4C45305EA}"/>
              </a:ext>
            </a:extLst>
          </p:cNvPr>
          <p:cNvPicPr>
            <a:picLocks noChangeAspect="1"/>
          </p:cNvPicPr>
          <p:nvPr/>
        </p:nvPicPr>
        <p:blipFill>
          <a:blip r:embed="rId2"/>
          <a:stretch>
            <a:fillRect/>
          </a:stretch>
        </p:blipFill>
        <p:spPr>
          <a:xfrm>
            <a:off x="4024821" y="1418677"/>
            <a:ext cx="5029784" cy="2557330"/>
          </a:xfrm>
          <a:prstGeom prst="rect">
            <a:avLst/>
          </a:prstGeom>
        </p:spPr>
      </p:pic>
    </p:spTree>
    <p:extLst>
      <p:ext uri="{BB962C8B-B14F-4D97-AF65-F5344CB8AC3E}">
        <p14:creationId xmlns:p14="http://schemas.microsoft.com/office/powerpoint/2010/main" val="7446755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06C361C-5816-10A4-90C7-339133A58641}"/>
              </a:ext>
            </a:extLst>
          </p:cNvPr>
          <p:cNvPicPr>
            <a:picLocks noChangeAspect="1"/>
          </p:cNvPicPr>
          <p:nvPr/>
        </p:nvPicPr>
        <p:blipFill>
          <a:blip r:embed="rId2"/>
          <a:stretch>
            <a:fillRect/>
          </a:stretch>
        </p:blipFill>
        <p:spPr>
          <a:xfrm>
            <a:off x="473667" y="1897573"/>
            <a:ext cx="2571750" cy="2571750"/>
          </a:xfrm>
          <a:prstGeom prst="rect">
            <a:avLst/>
          </a:prstGeom>
        </p:spPr>
      </p:pic>
      <p:pic>
        <p:nvPicPr>
          <p:cNvPr id="13" name="Picture 12">
            <a:extLst>
              <a:ext uri="{FF2B5EF4-FFF2-40B4-BE49-F238E27FC236}">
                <a16:creationId xmlns:a16="http://schemas.microsoft.com/office/drawing/2014/main" id="{20268CBA-6F15-FBFF-3744-382362A39EBC}"/>
              </a:ext>
            </a:extLst>
          </p:cNvPr>
          <p:cNvPicPr>
            <a:picLocks noChangeAspect="1"/>
          </p:cNvPicPr>
          <p:nvPr/>
        </p:nvPicPr>
        <p:blipFill>
          <a:blip r:embed="rId3"/>
          <a:stretch>
            <a:fillRect/>
          </a:stretch>
        </p:blipFill>
        <p:spPr>
          <a:xfrm>
            <a:off x="4712454" y="1874756"/>
            <a:ext cx="2571750" cy="2571750"/>
          </a:xfrm>
          <a:prstGeom prst="rect">
            <a:avLst/>
          </a:prstGeom>
        </p:spPr>
      </p:pic>
      <p:sp>
        <p:nvSpPr>
          <p:cNvPr id="14" name="TextBox 13">
            <a:extLst>
              <a:ext uri="{FF2B5EF4-FFF2-40B4-BE49-F238E27FC236}">
                <a16:creationId xmlns:a16="http://schemas.microsoft.com/office/drawing/2014/main" id="{A590103F-3C51-240F-6061-912D185EEE93}"/>
              </a:ext>
            </a:extLst>
          </p:cNvPr>
          <p:cNvSpPr txBox="1"/>
          <p:nvPr/>
        </p:nvSpPr>
        <p:spPr>
          <a:xfrm>
            <a:off x="627681" y="643180"/>
            <a:ext cx="2371241" cy="800219"/>
          </a:xfrm>
          <a:prstGeom prst="rect">
            <a:avLst/>
          </a:prstGeom>
          <a:noFill/>
        </p:spPr>
        <p:txBody>
          <a:bodyPr wrap="square" rtlCol="0">
            <a:spAutoFit/>
          </a:bodyPr>
          <a:lstStyle/>
          <a:p>
            <a:r>
              <a:rPr lang="en-IN" dirty="0"/>
              <a:t>Original Image</a:t>
            </a:r>
          </a:p>
          <a:p>
            <a:r>
              <a:rPr lang="en-IN" sz="1400" dirty="0"/>
              <a:t>512X512</a:t>
            </a:r>
          </a:p>
          <a:p>
            <a:r>
              <a:rPr lang="en-IN" sz="1400" dirty="0"/>
              <a:t>128KB</a:t>
            </a:r>
          </a:p>
        </p:txBody>
      </p:sp>
      <p:sp>
        <p:nvSpPr>
          <p:cNvPr id="15" name="TextBox 14">
            <a:extLst>
              <a:ext uri="{FF2B5EF4-FFF2-40B4-BE49-F238E27FC236}">
                <a16:creationId xmlns:a16="http://schemas.microsoft.com/office/drawing/2014/main" id="{E0A133E5-CCF2-65B4-F59D-703BBB834DF7}"/>
              </a:ext>
            </a:extLst>
          </p:cNvPr>
          <p:cNvSpPr txBox="1"/>
          <p:nvPr/>
        </p:nvSpPr>
        <p:spPr>
          <a:xfrm>
            <a:off x="4712454" y="643180"/>
            <a:ext cx="2371241" cy="800219"/>
          </a:xfrm>
          <a:prstGeom prst="rect">
            <a:avLst/>
          </a:prstGeom>
          <a:noFill/>
        </p:spPr>
        <p:txBody>
          <a:bodyPr wrap="square" rtlCol="0">
            <a:spAutoFit/>
          </a:bodyPr>
          <a:lstStyle/>
          <a:p>
            <a:r>
              <a:rPr lang="en-IN" dirty="0"/>
              <a:t>SRGAN Output</a:t>
            </a:r>
          </a:p>
          <a:p>
            <a:r>
              <a:rPr lang="en-IN" sz="1400" dirty="0"/>
              <a:t>2048X2048</a:t>
            </a:r>
          </a:p>
          <a:p>
            <a:r>
              <a:rPr lang="en-IN" sz="1400" dirty="0"/>
              <a:t>820KB</a:t>
            </a:r>
          </a:p>
        </p:txBody>
      </p:sp>
    </p:spTree>
    <p:extLst>
      <p:ext uri="{BB962C8B-B14F-4D97-AF65-F5344CB8AC3E}">
        <p14:creationId xmlns:p14="http://schemas.microsoft.com/office/powerpoint/2010/main" val="16100735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79D6D7F-BB2F-49D6-7D6B-773ED1E24948}"/>
              </a:ext>
            </a:extLst>
          </p:cNvPr>
          <p:cNvPicPr>
            <a:picLocks noChangeAspect="1"/>
          </p:cNvPicPr>
          <p:nvPr/>
        </p:nvPicPr>
        <p:blipFill rotWithShape="1">
          <a:blip r:embed="rId2"/>
          <a:srcRect r="17971" b="60270"/>
          <a:stretch/>
        </p:blipFill>
        <p:spPr>
          <a:xfrm>
            <a:off x="212395" y="4112964"/>
            <a:ext cx="4092359" cy="645016"/>
          </a:xfrm>
          <a:prstGeom prst="rect">
            <a:avLst/>
          </a:prstGeom>
        </p:spPr>
      </p:pic>
      <p:pic>
        <p:nvPicPr>
          <p:cNvPr id="7" name="Picture 6">
            <a:extLst>
              <a:ext uri="{FF2B5EF4-FFF2-40B4-BE49-F238E27FC236}">
                <a16:creationId xmlns:a16="http://schemas.microsoft.com/office/drawing/2014/main" id="{420B7E87-E4BA-0918-4EF2-1E9D57D78EFD}"/>
              </a:ext>
            </a:extLst>
          </p:cNvPr>
          <p:cNvPicPr>
            <a:picLocks noChangeAspect="1"/>
          </p:cNvPicPr>
          <p:nvPr/>
        </p:nvPicPr>
        <p:blipFill>
          <a:blip r:embed="rId3"/>
          <a:stretch>
            <a:fillRect/>
          </a:stretch>
        </p:blipFill>
        <p:spPr>
          <a:xfrm>
            <a:off x="4839248" y="4112964"/>
            <a:ext cx="3999502" cy="633209"/>
          </a:xfrm>
          <a:prstGeom prst="rect">
            <a:avLst/>
          </a:prstGeom>
        </p:spPr>
      </p:pic>
      <p:pic>
        <p:nvPicPr>
          <p:cNvPr id="8" name="Picture 7">
            <a:extLst>
              <a:ext uri="{FF2B5EF4-FFF2-40B4-BE49-F238E27FC236}">
                <a16:creationId xmlns:a16="http://schemas.microsoft.com/office/drawing/2014/main" id="{B68A4CBE-9D32-E390-24C7-9629646AB580}"/>
              </a:ext>
            </a:extLst>
          </p:cNvPr>
          <p:cNvPicPr>
            <a:picLocks noChangeAspect="1"/>
          </p:cNvPicPr>
          <p:nvPr/>
        </p:nvPicPr>
        <p:blipFill>
          <a:blip r:embed="rId4"/>
          <a:stretch>
            <a:fillRect/>
          </a:stretch>
        </p:blipFill>
        <p:spPr>
          <a:xfrm>
            <a:off x="896930" y="1197151"/>
            <a:ext cx="2561481" cy="2561481"/>
          </a:xfrm>
          <a:prstGeom prst="rect">
            <a:avLst/>
          </a:prstGeom>
        </p:spPr>
      </p:pic>
      <p:pic>
        <p:nvPicPr>
          <p:cNvPr id="9" name="Picture 8">
            <a:extLst>
              <a:ext uri="{FF2B5EF4-FFF2-40B4-BE49-F238E27FC236}">
                <a16:creationId xmlns:a16="http://schemas.microsoft.com/office/drawing/2014/main" id="{C43294B7-7B08-5B01-ACD8-583D473810EC}"/>
              </a:ext>
            </a:extLst>
          </p:cNvPr>
          <p:cNvPicPr>
            <a:picLocks noChangeAspect="1"/>
          </p:cNvPicPr>
          <p:nvPr/>
        </p:nvPicPr>
        <p:blipFill>
          <a:blip r:embed="rId5"/>
          <a:stretch>
            <a:fillRect/>
          </a:stretch>
        </p:blipFill>
        <p:spPr>
          <a:xfrm>
            <a:off x="5433122" y="1197150"/>
            <a:ext cx="2561481" cy="2561481"/>
          </a:xfrm>
          <a:prstGeom prst="rect">
            <a:avLst/>
          </a:prstGeom>
        </p:spPr>
      </p:pic>
      <p:sp>
        <p:nvSpPr>
          <p:cNvPr id="10" name="TextBox 9">
            <a:extLst>
              <a:ext uri="{FF2B5EF4-FFF2-40B4-BE49-F238E27FC236}">
                <a16:creationId xmlns:a16="http://schemas.microsoft.com/office/drawing/2014/main" id="{63BA267B-E1D0-6ED4-7715-10CB7D30C8A4}"/>
              </a:ext>
            </a:extLst>
          </p:cNvPr>
          <p:cNvSpPr txBox="1"/>
          <p:nvPr/>
        </p:nvSpPr>
        <p:spPr>
          <a:xfrm>
            <a:off x="896930" y="317715"/>
            <a:ext cx="2561481" cy="369332"/>
          </a:xfrm>
          <a:prstGeom prst="rect">
            <a:avLst/>
          </a:prstGeom>
          <a:noFill/>
        </p:spPr>
        <p:txBody>
          <a:bodyPr wrap="square" rtlCol="0">
            <a:spAutoFit/>
          </a:bodyPr>
          <a:lstStyle/>
          <a:p>
            <a:r>
              <a:rPr lang="en-IN" dirty="0"/>
              <a:t>Wavelet</a:t>
            </a:r>
          </a:p>
        </p:txBody>
      </p:sp>
      <p:sp>
        <p:nvSpPr>
          <p:cNvPr id="11" name="TextBox 10">
            <a:extLst>
              <a:ext uri="{FF2B5EF4-FFF2-40B4-BE49-F238E27FC236}">
                <a16:creationId xmlns:a16="http://schemas.microsoft.com/office/drawing/2014/main" id="{E6752CD9-9C4C-B26E-00B2-BE1C2B4D2770}"/>
              </a:ext>
            </a:extLst>
          </p:cNvPr>
          <p:cNvSpPr txBox="1"/>
          <p:nvPr/>
        </p:nvSpPr>
        <p:spPr>
          <a:xfrm>
            <a:off x="5433122" y="247973"/>
            <a:ext cx="2215292" cy="369332"/>
          </a:xfrm>
          <a:prstGeom prst="rect">
            <a:avLst/>
          </a:prstGeom>
          <a:noFill/>
        </p:spPr>
        <p:txBody>
          <a:bodyPr wrap="square" rtlCol="0">
            <a:spAutoFit/>
          </a:bodyPr>
          <a:lstStyle/>
          <a:p>
            <a:r>
              <a:rPr lang="en-IN" dirty="0"/>
              <a:t>PCA</a:t>
            </a:r>
          </a:p>
        </p:txBody>
      </p:sp>
    </p:spTree>
    <p:extLst>
      <p:ext uri="{BB962C8B-B14F-4D97-AF65-F5344CB8AC3E}">
        <p14:creationId xmlns:p14="http://schemas.microsoft.com/office/powerpoint/2010/main" val="30941796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8E8AD-197C-9D82-68E2-C2FFC2AD2B3D}"/>
              </a:ext>
            </a:extLst>
          </p:cNvPr>
          <p:cNvSpPr>
            <a:spLocks noGrp="1"/>
          </p:cNvSpPr>
          <p:nvPr>
            <p:ph type="title"/>
          </p:nvPr>
        </p:nvSpPr>
        <p:spPr>
          <a:xfrm>
            <a:off x="212394" y="69305"/>
            <a:ext cx="8719209" cy="553998"/>
          </a:xfrm>
        </p:spPr>
        <p:txBody>
          <a:bodyPr/>
          <a:lstStyle/>
          <a:p>
            <a:r>
              <a:rPr lang="en-IN" sz="3600" kern="1200" dirty="0">
                <a:solidFill>
                  <a:srgbClr val="4285F4"/>
                </a:solidFill>
                <a:latin typeface="Times New Roman" panose="02020603050405020304" pitchFamily="18" charset="0"/>
                <a:ea typeface="+mn-ea"/>
                <a:cs typeface="Times New Roman" panose="02020603050405020304" pitchFamily="18" charset="0"/>
              </a:rPr>
              <a:t>Additional Reference Papers</a:t>
            </a:r>
          </a:p>
        </p:txBody>
      </p:sp>
      <p:sp>
        <p:nvSpPr>
          <p:cNvPr id="3" name="Text Placeholder 2">
            <a:extLst>
              <a:ext uri="{FF2B5EF4-FFF2-40B4-BE49-F238E27FC236}">
                <a16:creationId xmlns:a16="http://schemas.microsoft.com/office/drawing/2014/main" id="{47C00BE5-6123-CE8F-BDB7-7B2C4816163B}"/>
              </a:ext>
            </a:extLst>
          </p:cNvPr>
          <p:cNvSpPr>
            <a:spLocks noGrp="1"/>
          </p:cNvSpPr>
          <p:nvPr>
            <p:ph type="body" idx="1"/>
          </p:nvPr>
        </p:nvSpPr>
        <p:spPr>
          <a:xfrm>
            <a:off x="212393" y="715035"/>
            <a:ext cx="8719209" cy="4018408"/>
          </a:xfrm>
        </p:spPr>
        <p:txBody>
          <a:bodyPr/>
          <a:lstStyle/>
          <a:p>
            <a:pPr marL="342900" indent="-342900" algn="just">
              <a:lnSpc>
                <a:spcPct val="150000"/>
              </a:lnSpc>
              <a:buFont typeface="+mj-lt"/>
              <a:buAutoNum type="arabicPeriod"/>
            </a:pPr>
            <a:r>
              <a:rPr lang="en-IN" sz="1600" b="0" dirty="0"/>
              <a:t>Scarpa, Giuseppe &amp; Gargiulo, Massimiliano &amp; Mazza, Antonio &amp; Gaetano, Raffaele. (2018). A CNN-Based Fusion Method for Feature Extraction from Sentinel Data. Remote Sensing. 10. 236. 10.3390/rs10020236.</a:t>
            </a:r>
          </a:p>
          <a:p>
            <a:pPr marL="342900" indent="-342900" algn="just">
              <a:lnSpc>
                <a:spcPct val="150000"/>
              </a:lnSpc>
              <a:buFont typeface="+mj-lt"/>
              <a:buAutoNum type="arabicPeriod"/>
            </a:pPr>
            <a:r>
              <a:rPr lang="en-IN" sz="1600" b="0" dirty="0"/>
              <a:t>Krista </a:t>
            </a:r>
            <a:r>
              <a:rPr lang="en-IN" sz="1600" b="0" dirty="0" err="1"/>
              <a:t>Amolins</a:t>
            </a:r>
            <a:r>
              <a:rPr lang="en-IN" sz="1600" b="0" dirty="0"/>
              <a:t>⁎, Yun Zhang, Peter Dare, Wavelet based image fusion techniques — An introduction, review and comparison, ISPRS Journal of Photogrammetry &amp; Remote Sensing 62 (2007) 249 – 263.</a:t>
            </a:r>
          </a:p>
          <a:p>
            <a:pPr marL="342900" indent="-342900" algn="just">
              <a:lnSpc>
                <a:spcPct val="150000"/>
              </a:lnSpc>
              <a:buFont typeface="+mj-lt"/>
              <a:buAutoNum type="arabicPeriod"/>
            </a:pPr>
            <a:r>
              <a:rPr lang="en-IN" sz="1600" b="0" dirty="0"/>
              <a:t> Kaur, H., </a:t>
            </a:r>
            <a:r>
              <a:rPr lang="en-IN" sz="1600" b="0" dirty="0" err="1"/>
              <a:t>Koundal</a:t>
            </a:r>
            <a:r>
              <a:rPr lang="en-IN" sz="1600" b="0" dirty="0"/>
              <a:t>, D. &amp; </a:t>
            </a:r>
            <a:r>
              <a:rPr lang="en-IN" sz="1600" b="0" dirty="0" err="1"/>
              <a:t>Kadyan</a:t>
            </a:r>
            <a:r>
              <a:rPr lang="en-IN" sz="1600" b="0" dirty="0"/>
              <a:t>, V. Image Fusion Techniques: A Survey. Arch </a:t>
            </a:r>
            <a:r>
              <a:rPr lang="en-IN" sz="1600" b="0" dirty="0" err="1"/>
              <a:t>Computat</a:t>
            </a:r>
            <a:r>
              <a:rPr lang="en-IN" sz="1600" b="0" dirty="0"/>
              <a:t> Methods </a:t>
            </a:r>
            <a:r>
              <a:rPr lang="en-IN" sz="1600" b="0" dirty="0" err="1"/>
              <a:t>Eng</a:t>
            </a:r>
            <a:r>
              <a:rPr lang="en-IN" sz="1600" b="0" dirty="0"/>
              <a:t> 28, 4425–4447 (2021).</a:t>
            </a:r>
          </a:p>
          <a:p>
            <a:pPr marL="342900" indent="-342900" algn="just">
              <a:lnSpc>
                <a:spcPct val="150000"/>
              </a:lnSpc>
              <a:buFont typeface="+mj-lt"/>
              <a:buAutoNum type="arabicPeriod"/>
            </a:pPr>
            <a:r>
              <a:rPr lang="en-IN" sz="1600" b="0" dirty="0"/>
              <a:t>Size Li, </a:t>
            </a:r>
            <a:r>
              <a:rPr lang="en-IN" sz="1600" b="0" dirty="0" err="1"/>
              <a:t>Pengjiang</a:t>
            </a:r>
            <a:r>
              <a:rPr lang="en-IN" sz="1600" b="0" dirty="0"/>
              <a:t> Qian, Xin Zhang, </a:t>
            </a:r>
            <a:r>
              <a:rPr lang="en-IN" sz="1600" b="0" dirty="0" err="1"/>
              <a:t>Aiguo</a:t>
            </a:r>
            <a:r>
              <a:rPr lang="en-IN" sz="1600" b="0" dirty="0"/>
              <a:t> Chen, Research on Image Denoising and Super-Resolution Reconstruction Technology of Multiscale-Fusion Images, Mobile Information Systems, vol. 2021, Article ID 5184688, 11 pages, 2021. Andrea </a:t>
            </a:r>
            <a:r>
              <a:rPr lang="en-IN" sz="1600" b="0" dirty="0" err="1"/>
              <a:t>Garzelli</a:t>
            </a:r>
            <a:r>
              <a:rPr lang="en-IN" sz="1600" b="0" dirty="0"/>
              <a:t>, A Review of Image Fusion Algorithms Based on the Super-Resolution Paradigm, Remote Sens. 2016, 8, 797.</a:t>
            </a:r>
          </a:p>
        </p:txBody>
      </p:sp>
    </p:spTree>
    <p:extLst>
      <p:ext uri="{BB962C8B-B14F-4D97-AF65-F5344CB8AC3E}">
        <p14:creationId xmlns:p14="http://schemas.microsoft.com/office/powerpoint/2010/main" val="25473572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83C27-E901-6954-2DE9-8754813C154A}"/>
              </a:ext>
            </a:extLst>
          </p:cNvPr>
          <p:cNvSpPr>
            <a:spLocks noGrp="1"/>
          </p:cNvSpPr>
          <p:nvPr>
            <p:ph type="title"/>
          </p:nvPr>
        </p:nvSpPr>
        <p:spPr>
          <a:xfrm>
            <a:off x="212395" y="2053088"/>
            <a:ext cx="8719209" cy="638636"/>
          </a:xfrm>
        </p:spPr>
        <p:txBody>
          <a:bodyPr/>
          <a:lstStyle/>
          <a:p>
            <a:pPr algn="ctr"/>
            <a:r>
              <a:rPr lang="en-IN" dirty="0"/>
              <a:t>Thank You</a:t>
            </a:r>
          </a:p>
        </p:txBody>
      </p:sp>
    </p:spTree>
    <p:extLst>
      <p:ext uri="{BB962C8B-B14F-4D97-AF65-F5344CB8AC3E}">
        <p14:creationId xmlns:p14="http://schemas.microsoft.com/office/powerpoint/2010/main" val="21864585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185DECA-DA97-5BFA-26F9-AA4FC2739E7E}"/>
              </a:ext>
            </a:extLst>
          </p:cNvPr>
          <p:cNvSpPr txBox="1"/>
          <p:nvPr/>
        </p:nvSpPr>
        <p:spPr>
          <a:xfrm>
            <a:off x="800099" y="685800"/>
            <a:ext cx="5845629" cy="327628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IN" sz="2000" dirty="0"/>
              <a:t>Performed </a:t>
            </a:r>
            <a:r>
              <a:rPr lang="en-US" sz="2000" dirty="0"/>
              <a:t>image fusion on Sentinel-2A satellite data using machine learning algorithms.</a:t>
            </a:r>
          </a:p>
          <a:p>
            <a:pPr marL="285750" indent="-285750">
              <a:lnSpc>
                <a:spcPct val="150000"/>
              </a:lnSpc>
              <a:buFont typeface="Arial" panose="020B0604020202020204" pitchFamily="34" charset="0"/>
              <a:buChar char="•"/>
            </a:pPr>
            <a:r>
              <a:rPr lang="en-IN" sz="2000" dirty="0"/>
              <a:t>Algorithms used : PCA and Wavelet Transforms.</a:t>
            </a:r>
          </a:p>
          <a:p>
            <a:pPr marL="285750" indent="-285750">
              <a:lnSpc>
                <a:spcPct val="150000"/>
              </a:lnSpc>
              <a:buFont typeface="Arial" panose="020B0604020202020204" pitchFamily="34" charset="0"/>
              <a:buChar char="•"/>
            </a:pPr>
            <a:r>
              <a:rPr lang="en-IN" sz="2000" dirty="0"/>
              <a:t>MSE and SSIM is used to estimate which technique is more suitable for sentinel-2 imagery.</a:t>
            </a:r>
          </a:p>
          <a:p>
            <a:pPr marL="285750" indent="-285750">
              <a:lnSpc>
                <a:spcPct val="150000"/>
              </a:lnSpc>
              <a:buFont typeface="Arial" panose="020B0604020202020204" pitchFamily="34" charset="0"/>
              <a:buChar char="•"/>
            </a:pPr>
            <a:r>
              <a:rPr lang="en-IN" sz="2000" dirty="0"/>
              <a:t>Conclusion: wavelet-based image fusion technique is more suitable.</a:t>
            </a:r>
          </a:p>
        </p:txBody>
      </p:sp>
    </p:spTree>
    <p:extLst>
      <p:ext uri="{BB962C8B-B14F-4D97-AF65-F5344CB8AC3E}">
        <p14:creationId xmlns:p14="http://schemas.microsoft.com/office/powerpoint/2010/main" val="5763160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370490"/>
            <a:ext cx="2106930" cy="424815"/>
          </a:xfrm>
          <a:prstGeom prst="rect">
            <a:avLst/>
          </a:prstGeom>
        </p:spPr>
        <p:txBody>
          <a:bodyPr vert="horz" wrap="square" lIns="0" tIns="15240" rIns="0" bIns="0" rtlCol="0">
            <a:spAutoFit/>
          </a:bodyPr>
          <a:lstStyle/>
          <a:p>
            <a:pPr marL="12700">
              <a:lnSpc>
                <a:spcPct val="100000"/>
              </a:lnSpc>
              <a:spcBef>
                <a:spcPts val="120"/>
              </a:spcBef>
            </a:pPr>
            <a:r>
              <a:rPr sz="2600" spc="5" dirty="0">
                <a:solidFill>
                  <a:srgbClr val="4285F4"/>
                </a:solidFill>
              </a:rPr>
              <a:t>Steps</a:t>
            </a:r>
            <a:r>
              <a:rPr sz="2600" spc="-35" dirty="0">
                <a:solidFill>
                  <a:srgbClr val="4285F4"/>
                </a:solidFill>
              </a:rPr>
              <a:t> </a:t>
            </a:r>
            <a:r>
              <a:rPr sz="2600" spc="5" dirty="0">
                <a:solidFill>
                  <a:srgbClr val="4285F4"/>
                </a:solidFill>
              </a:rPr>
              <a:t>for</a:t>
            </a:r>
            <a:r>
              <a:rPr sz="2600" spc="-80" dirty="0">
                <a:solidFill>
                  <a:srgbClr val="4285F4"/>
                </a:solidFill>
              </a:rPr>
              <a:t> </a:t>
            </a:r>
            <a:r>
              <a:rPr sz="2600" spc="5" dirty="0">
                <a:solidFill>
                  <a:srgbClr val="4285F4"/>
                </a:solidFill>
              </a:rPr>
              <a:t>GAN</a:t>
            </a:r>
            <a:endParaRPr sz="2600"/>
          </a:p>
        </p:txBody>
      </p:sp>
      <p:sp>
        <p:nvSpPr>
          <p:cNvPr id="3" name="object 3"/>
          <p:cNvSpPr txBox="1"/>
          <p:nvPr/>
        </p:nvSpPr>
        <p:spPr>
          <a:xfrm>
            <a:off x="6946138" y="1183589"/>
            <a:ext cx="1748155" cy="2391410"/>
          </a:xfrm>
          <a:prstGeom prst="rect">
            <a:avLst/>
          </a:prstGeom>
        </p:spPr>
        <p:txBody>
          <a:bodyPr vert="horz" wrap="square" lIns="0" tIns="12700" rIns="0" bIns="0" rtlCol="0">
            <a:spAutoFit/>
          </a:bodyPr>
          <a:lstStyle/>
          <a:p>
            <a:pPr marL="356235" marR="439420" indent="-344170">
              <a:lnSpc>
                <a:spcPct val="114999"/>
              </a:lnSpc>
              <a:spcBef>
                <a:spcPts val="100"/>
              </a:spcBef>
              <a:buFont typeface="Microsoft Sans Serif"/>
              <a:buChar char="●"/>
              <a:tabLst>
                <a:tab pos="356235" algn="l"/>
                <a:tab pos="356870" algn="l"/>
              </a:tabLst>
            </a:pPr>
            <a:r>
              <a:rPr sz="1500" spc="-5" dirty="0">
                <a:solidFill>
                  <a:srgbClr val="595959"/>
                </a:solidFill>
                <a:latin typeface="Times New Roman"/>
                <a:cs typeface="Times New Roman"/>
              </a:rPr>
              <a:t>Define </a:t>
            </a:r>
            <a:r>
              <a:rPr sz="1500" dirty="0">
                <a:solidFill>
                  <a:srgbClr val="595959"/>
                </a:solidFill>
                <a:latin typeface="Times New Roman"/>
                <a:cs typeface="Times New Roman"/>
              </a:rPr>
              <a:t> </a:t>
            </a:r>
            <a:r>
              <a:rPr sz="1500" spc="-5" dirty="0">
                <a:solidFill>
                  <a:srgbClr val="595959"/>
                </a:solidFill>
                <a:latin typeface="Times New Roman"/>
                <a:cs typeface="Times New Roman"/>
              </a:rPr>
              <a:t>architecture.</a:t>
            </a:r>
            <a:endParaRPr sz="1500">
              <a:latin typeface="Times New Roman"/>
              <a:cs typeface="Times New Roman"/>
            </a:endParaRPr>
          </a:p>
          <a:p>
            <a:pPr marL="356235" marR="288925" indent="-344170">
              <a:lnSpc>
                <a:spcPct val="114999"/>
              </a:lnSpc>
              <a:buFont typeface="Microsoft Sans Serif"/>
              <a:buChar char="●"/>
              <a:tabLst>
                <a:tab pos="356235" algn="l"/>
                <a:tab pos="356870" algn="l"/>
              </a:tabLst>
            </a:pPr>
            <a:r>
              <a:rPr sz="1500" spc="-15" dirty="0">
                <a:solidFill>
                  <a:srgbClr val="595959"/>
                </a:solidFill>
                <a:latin typeface="Times New Roman"/>
                <a:cs typeface="Times New Roman"/>
              </a:rPr>
              <a:t>Train </a:t>
            </a:r>
            <a:r>
              <a:rPr sz="1500" spc="-10" dirty="0">
                <a:solidFill>
                  <a:srgbClr val="595959"/>
                </a:solidFill>
                <a:latin typeface="Times New Roman"/>
                <a:cs typeface="Times New Roman"/>
              </a:rPr>
              <a:t> </a:t>
            </a:r>
            <a:r>
              <a:rPr sz="1500" spc="-15" dirty="0">
                <a:solidFill>
                  <a:srgbClr val="595959"/>
                </a:solidFill>
                <a:latin typeface="Times New Roman"/>
                <a:cs typeface="Times New Roman"/>
              </a:rPr>
              <a:t>Discriminator.</a:t>
            </a:r>
            <a:endParaRPr sz="1500">
              <a:latin typeface="Times New Roman"/>
              <a:cs typeface="Times New Roman"/>
            </a:endParaRPr>
          </a:p>
          <a:p>
            <a:pPr marL="356235" indent="-344170">
              <a:lnSpc>
                <a:spcPct val="100000"/>
              </a:lnSpc>
              <a:spcBef>
                <a:spcPts val="270"/>
              </a:spcBef>
              <a:buFont typeface="Microsoft Sans Serif"/>
              <a:buChar char="●"/>
              <a:tabLst>
                <a:tab pos="356235" algn="l"/>
                <a:tab pos="356870" algn="l"/>
              </a:tabLst>
            </a:pPr>
            <a:r>
              <a:rPr sz="1500" spc="-15" dirty="0">
                <a:solidFill>
                  <a:srgbClr val="595959"/>
                </a:solidFill>
                <a:latin typeface="Times New Roman"/>
                <a:cs typeface="Times New Roman"/>
              </a:rPr>
              <a:t>Train</a:t>
            </a:r>
            <a:r>
              <a:rPr sz="1500" spc="-25" dirty="0">
                <a:solidFill>
                  <a:srgbClr val="595959"/>
                </a:solidFill>
                <a:latin typeface="Times New Roman"/>
                <a:cs typeface="Times New Roman"/>
              </a:rPr>
              <a:t> </a:t>
            </a:r>
            <a:r>
              <a:rPr sz="1500" spc="-15" dirty="0">
                <a:solidFill>
                  <a:srgbClr val="595959"/>
                </a:solidFill>
                <a:latin typeface="Times New Roman"/>
                <a:cs typeface="Times New Roman"/>
              </a:rPr>
              <a:t>Generator.</a:t>
            </a:r>
            <a:endParaRPr sz="1500">
              <a:latin typeface="Times New Roman"/>
              <a:cs typeface="Times New Roman"/>
            </a:endParaRPr>
          </a:p>
          <a:p>
            <a:pPr marL="356235" marR="5080" indent="-344170">
              <a:lnSpc>
                <a:spcPct val="114999"/>
              </a:lnSpc>
              <a:buFont typeface="Microsoft Sans Serif"/>
              <a:buChar char="●"/>
              <a:tabLst>
                <a:tab pos="356235" algn="l"/>
                <a:tab pos="356870" algn="l"/>
              </a:tabLst>
            </a:pPr>
            <a:r>
              <a:rPr sz="1500" spc="-15" dirty="0">
                <a:solidFill>
                  <a:srgbClr val="595959"/>
                </a:solidFill>
                <a:latin typeface="Times New Roman"/>
                <a:cs typeface="Times New Roman"/>
              </a:rPr>
              <a:t>Train </a:t>
            </a:r>
            <a:r>
              <a:rPr sz="1500" spc="-10" dirty="0">
                <a:solidFill>
                  <a:srgbClr val="595959"/>
                </a:solidFill>
                <a:latin typeface="Times New Roman"/>
                <a:cs typeface="Times New Roman"/>
              </a:rPr>
              <a:t> </a:t>
            </a:r>
            <a:r>
              <a:rPr sz="1500" spc="-5" dirty="0">
                <a:solidFill>
                  <a:srgbClr val="595959"/>
                </a:solidFill>
                <a:latin typeface="Times New Roman"/>
                <a:cs typeface="Times New Roman"/>
              </a:rPr>
              <a:t>Discriminator</a:t>
            </a:r>
            <a:r>
              <a:rPr sz="1500" spc="-85" dirty="0">
                <a:solidFill>
                  <a:srgbClr val="595959"/>
                </a:solidFill>
                <a:latin typeface="Times New Roman"/>
                <a:cs typeface="Times New Roman"/>
              </a:rPr>
              <a:t> </a:t>
            </a:r>
            <a:r>
              <a:rPr sz="1500" spc="-5" dirty="0">
                <a:solidFill>
                  <a:srgbClr val="595959"/>
                </a:solidFill>
                <a:latin typeface="Times New Roman"/>
                <a:cs typeface="Times New Roman"/>
              </a:rPr>
              <a:t>and </a:t>
            </a:r>
            <a:r>
              <a:rPr sz="1500" spc="-360" dirty="0">
                <a:solidFill>
                  <a:srgbClr val="595959"/>
                </a:solidFill>
                <a:latin typeface="Times New Roman"/>
                <a:cs typeface="Times New Roman"/>
              </a:rPr>
              <a:t> </a:t>
            </a:r>
            <a:r>
              <a:rPr sz="1500" spc="-5" dirty="0">
                <a:solidFill>
                  <a:srgbClr val="595959"/>
                </a:solidFill>
                <a:latin typeface="Times New Roman"/>
                <a:cs typeface="Times New Roman"/>
              </a:rPr>
              <a:t>Generator </a:t>
            </a:r>
            <a:r>
              <a:rPr sz="1500" dirty="0">
                <a:solidFill>
                  <a:srgbClr val="595959"/>
                </a:solidFill>
                <a:latin typeface="Times New Roman"/>
                <a:cs typeface="Times New Roman"/>
              </a:rPr>
              <a:t>for </a:t>
            </a:r>
            <a:r>
              <a:rPr sz="1500" spc="5" dirty="0">
                <a:solidFill>
                  <a:srgbClr val="595959"/>
                </a:solidFill>
                <a:latin typeface="Times New Roman"/>
                <a:cs typeface="Times New Roman"/>
              </a:rPr>
              <a:t> </a:t>
            </a:r>
            <a:r>
              <a:rPr sz="1500" spc="-5" dirty="0">
                <a:solidFill>
                  <a:srgbClr val="595959"/>
                </a:solidFill>
                <a:latin typeface="Times New Roman"/>
                <a:cs typeface="Times New Roman"/>
              </a:rPr>
              <a:t>multiple</a:t>
            </a:r>
            <a:r>
              <a:rPr sz="1500" spc="-35" dirty="0">
                <a:solidFill>
                  <a:srgbClr val="595959"/>
                </a:solidFill>
                <a:latin typeface="Times New Roman"/>
                <a:cs typeface="Times New Roman"/>
              </a:rPr>
              <a:t> </a:t>
            </a:r>
            <a:r>
              <a:rPr sz="1500" spc="-5" dirty="0">
                <a:solidFill>
                  <a:srgbClr val="595959"/>
                </a:solidFill>
                <a:latin typeface="Times New Roman"/>
                <a:cs typeface="Times New Roman"/>
              </a:rPr>
              <a:t>epochs.</a:t>
            </a:r>
            <a:endParaRPr sz="1500">
              <a:latin typeface="Times New Roman"/>
              <a:cs typeface="Times New Roman"/>
            </a:endParaRPr>
          </a:p>
        </p:txBody>
      </p:sp>
      <p:pic>
        <p:nvPicPr>
          <p:cNvPr id="4" name="object 4"/>
          <p:cNvPicPr/>
          <p:nvPr/>
        </p:nvPicPr>
        <p:blipFill>
          <a:blip r:embed="rId2" cstate="print"/>
          <a:stretch>
            <a:fillRect/>
          </a:stretch>
        </p:blipFill>
        <p:spPr>
          <a:xfrm>
            <a:off x="416107" y="1142654"/>
            <a:ext cx="5748941" cy="337069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504740"/>
            <a:ext cx="2999740" cy="424815"/>
          </a:xfrm>
          <a:prstGeom prst="rect">
            <a:avLst/>
          </a:prstGeom>
        </p:spPr>
        <p:txBody>
          <a:bodyPr vert="horz" wrap="square" lIns="0" tIns="15240" rIns="0" bIns="0" rtlCol="0">
            <a:spAutoFit/>
          </a:bodyPr>
          <a:lstStyle/>
          <a:p>
            <a:pPr marL="12700">
              <a:lnSpc>
                <a:spcPct val="100000"/>
              </a:lnSpc>
              <a:spcBef>
                <a:spcPts val="120"/>
              </a:spcBef>
            </a:pPr>
            <a:r>
              <a:rPr sz="2600" dirty="0">
                <a:solidFill>
                  <a:srgbClr val="4285F4"/>
                </a:solidFill>
              </a:rPr>
              <a:t>Applications</a:t>
            </a:r>
            <a:r>
              <a:rPr sz="2600" spc="-15" dirty="0">
                <a:solidFill>
                  <a:srgbClr val="4285F4"/>
                </a:solidFill>
              </a:rPr>
              <a:t> </a:t>
            </a:r>
            <a:r>
              <a:rPr sz="2600" spc="5" dirty="0">
                <a:solidFill>
                  <a:srgbClr val="4285F4"/>
                </a:solidFill>
              </a:rPr>
              <a:t>of</a:t>
            </a:r>
            <a:r>
              <a:rPr sz="2600" spc="-5" dirty="0">
                <a:solidFill>
                  <a:srgbClr val="4285F4"/>
                </a:solidFill>
              </a:rPr>
              <a:t> </a:t>
            </a:r>
            <a:r>
              <a:rPr sz="2600" spc="5" dirty="0">
                <a:solidFill>
                  <a:srgbClr val="4285F4"/>
                </a:solidFill>
              </a:rPr>
              <a:t>GAN</a:t>
            </a:r>
            <a:endParaRPr sz="2600" dirty="0"/>
          </a:p>
        </p:txBody>
      </p:sp>
      <p:sp>
        <p:nvSpPr>
          <p:cNvPr id="3" name="object 3"/>
          <p:cNvSpPr txBox="1"/>
          <p:nvPr/>
        </p:nvSpPr>
        <p:spPr>
          <a:xfrm>
            <a:off x="490621" y="1095452"/>
            <a:ext cx="5148580" cy="1854200"/>
          </a:xfrm>
          <a:prstGeom prst="rect">
            <a:avLst/>
          </a:prstGeom>
        </p:spPr>
        <p:txBody>
          <a:bodyPr vert="horz" wrap="square" lIns="0" tIns="134620" rIns="0" bIns="0" rtlCol="0">
            <a:spAutoFit/>
          </a:bodyPr>
          <a:lstStyle/>
          <a:p>
            <a:pPr marL="363855" indent="-351790">
              <a:lnSpc>
                <a:spcPct val="100000"/>
              </a:lnSpc>
              <a:spcBef>
                <a:spcPts val="1060"/>
              </a:spcBef>
              <a:buFont typeface="Microsoft Sans Serif"/>
              <a:buChar char="●"/>
              <a:tabLst>
                <a:tab pos="363855" algn="l"/>
                <a:tab pos="364490" algn="l"/>
              </a:tabLst>
            </a:pPr>
            <a:r>
              <a:rPr sz="1600" spc="-5" dirty="0">
                <a:latin typeface="Times New Roman"/>
                <a:cs typeface="Times New Roman"/>
              </a:rPr>
              <a:t>Generating</a:t>
            </a:r>
            <a:r>
              <a:rPr sz="1600" spc="-20" dirty="0">
                <a:latin typeface="Times New Roman"/>
                <a:cs typeface="Times New Roman"/>
              </a:rPr>
              <a:t> </a:t>
            </a:r>
            <a:r>
              <a:rPr sz="1600" dirty="0">
                <a:latin typeface="Times New Roman"/>
                <a:cs typeface="Times New Roman"/>
              </a:rPr>
              <a:t>fake</a:t>
            </a:r>
            <a:r>
              <a:rPr sz="1600" spc="-10" dirty="0">
                <a:latin typeface="Times New Roman"/>
                <a:cs typeface="Times New Roman"/>
              </a:rPr>
              <a:t> </a:t>
            </a:r>
            <a:r>
              <a:rPr sz="1600" dirty="0">
                <a:latin typeface="Times New Roman"/>
                <a:cs typeface="Times New Roman"/>
              </a:rPr>
              <a:t>data</a:t>
            </a:r>
            <a:r>
              <a:rPr sz="1600" spc="-10" dirty="0">
                <a:latin typeface="Times New Roman"/>
                <a:cs typeface="Times New Roman"/>
              </a:rPr>
              <a:t> </a:t>
            </a:r>
            <a:r>
              <a:rPr sz="1600" dirty="0">
                <a:latin typeface="Times New Roman"/>
                <a:cs typeface="Times New Roman"/>
              </a:rPr>
              <a:t>for</a:t>
            </a:r>
            <a:r>
              <a:rPr sz="1600" spc="-15" dirty="0">
                <a:latin typeface="Times New Roman"/>
                <a:cs typeface="Times New Roman"/>
              </a:rPr>
              <a:t> </a:t>
            </a:r>
            <a:r>
              <a:rPr sz="1600" spc="-5" dirty="0">
                <a:latin typeface="Times New Roman"/>
                <a:cs typeface="Times New Roman"/>
              </a:rPr>
              <a:t>augmenting</a:t>
            </a:r>
            <a:r>
              <a:rPr sz="1600" spc="-15" dirty="0">
                <a:latin typeface="Times New Roman"/>
                <a:cs typeface="Times New Roman"/>
              </a:rPr>
              <a:t> </a:t>
            </a:r>
            <a:r>
              <a:rPr sz="1600" dirty="0">
                <a:latin typeface="Times New Roman"/>
                <a:cs typeface="Times New Roman"/>
              </a:rPr>
              <a:t>other</a:t>
            </a:r>
            <a:r>
              <a:rPr sz="1600" spc="-10" dirty="0">
                <a:latin typeface="Times New Roman"/>
                <a:cs typeface="Times New Roman"/>
              </a:rPr>
              <a:t> </a:t>
            </a:r>
            <a:r>
              <a:rPr sz="1600" spc="-5" dirty="0">
                <a:latin typeface="Times New Roman"/>
                <a:cs typeface="Times New Roman"/>
              </a:rPr>
              <a:t>ML</a:t>
            </a:r>
            <a:r>
              <a:rPr sz="1600" spc="-70" dirty="0">
                <a:latin typeface="Times New Roman"/>
                <a:cs typeface="Times New Roman"/>
              </a:rPr>
              <a:t> </a:t>
            </a:r>
            <a:r>
              <a:rPr sz="1600" spc="-5" dirty="0">
                <a:latin typeface="Times New Roman"/>
                <a:cs typeface="Times New Roman"/>
              </a:rPr>
              <a:t>algorithms.</a:t>
            </a:r>
            <a:endParaRPr sz="1600">
              <a:latin typeface="Times New Roman"/>
              <a:cs typeface="Times New Roman"/>
            </a:endParaRPr>
          </a:p>
          <a:p>
            <a:pPr marL="363855" indent="-351790">
              <a:lnSpc>
                <a:spcPct val="100000"/>
              </a:lnSpc>
              <a:spcBef>
                <a:spcPts val="960"/>
              </a:spcBef>
              <a:buFont typeface="Microsoft Sans Serif"/>
              <a:buChar char="●"/>
              <a:tabLst>
                <a:tab pos="363855" algn="l"/>
                <a:tab pos="364490" algn="l"/>
              </a:tabLst>
            </a:pPr>
            <a:r>
              <a:rPr sz="1600" spc="-10" dirty="0">
                <a:latin typeface="Times New Roman"/>
                <a:cs typeface="Times New Roman"/>
              </a:rPr>
              <a:t>Image-To-Image</a:t>
            </a:r>
            <a:r>
              <a:rPr sz="1600" spc="-65" dirty="0">
                <a:latin typeface="Times New Roman"/>
                <a:cs typeface="Times New Roman"/>
              </a:rPr>
              <a:t> </a:t>
            </a:r>
            <a:r>
              <a:rPr sz="1600" spc="-5" dirty="0">
                <a:latin typeface="Times New Roman"/>
                <a:cs typeface="Times New Roman"/>
              </a:rPr>
              <a:t>Translation.</a:t>
            </a:r>
            <a:endParaRPr sz="1600">
              <a:latin typeface="Times New Roman"/>
              <a:cs typeface="Times New Roman"/>
            </a:endParaRPr>
          </a:p>
          <a:p>
            <a:pPr marL="363855" indent="-351790">
              <a:lnSpc>
                <a:spcPct val="100000"/>
              </a:lnSpc>
              <a:spcBef>
                <a:spcPts val="960"/>
              </a:spcBef>
              <a:buFont typeface="Microsoft Sans Serif"/>
              <a:buChar char="●"/>
              <a:tabLst>
                <a:tab pos="363855" algn="l"/>
                <a:tab pos="364490" algn="l"/>
              </a:tabLst>
            </a:pPr>
            <a:r>
              <a:rPr sz="1600" spc="-20" dirty="0">
                <a:latin typeface="Times New Roman"/>
                <a:cs typeface="Times New Roman"/>
              </a:rPr>
              <a:t>Text-To-Image</a:t>
            </a:r>
            <a:r>
              <a:rPr sz="1600" spc="-70" dirty="0">
                <a:latin typeface="Times New Roman"/>
                <a:cs typeface="Times New Roman"/>
              </a:rPr>
              <a:t> </a:t>
            </a:r>
            <a:r>
              <a:rPr sz="1600" spc="-5" dirty="0">
                <a:latin typeface="Times New Roman"/>
                <a:cs typeface="Times New Roman"/>
              </a:rPr>
              <a:t>Translation.</a:t>
            </a:r>
            <a:endParaRPr sz="1600">
              <a:latin typeface="Times New Roman"/>
              <a:cs typeface="Times New Roman"/>
            </a:endParaRPr>
          </a:p>
          <a:p>
            <a:pPr marL="363855" indent="-351790">
              <a:lnSpc>
                <a:spcPct val="100000"/>
              </a:lnSpc>
              <a:spcBef>
                <a:spcPts val="960"/>
              </a:spcBef>
              <a:buFont typeface="Microsoft Sans Serif"/>
              <a:buChar char="●"/>
              <a:tabLst>
                <a:tab pos="363855" algn="l"/>
                <a:tab pos="364490" algn="l"/>
              </a:tabLst>
            </a:pPr>
            <a:r>
              <a:rPr sz="1600" spc="-5" dirty="0">
                <a:latin typeface="Times New Roman"/>
                <a:cs typeface="Times New Roman"/>
              </a:rPr>
              <a:t>Super</a:t>
            </a:r>
            <a:r>
              <a:rPr sz="1600" spc="-35" dirty="0">
                <a:latin typeface="Times New Roman"/>
                <a:cs typeface="Times New Roman"/>
              </a:rPr>
              <a:t> </a:t>
            </a:r>
            <a:r>
              <a:rPr sz="1600" spc="-5" dirty="0">
                <a:latin typeface="Times New Roman"/>
                <a:cs typeface="Times New Roman"/>
              </a:rPr>
              <a:t>Resolution.</a:t>
            </a:r>
            <a:r>
              <a:rPr sz="1600" spc="-30" dirty="0">
                <a:latin typeface="Times New Roman"/>
                <a:cs typeface="Times New Roman"/>
              </a:rPr>
              <a:t> </a:t>
            </a:r>
            <a:r>
              <a:rPr sz="1600" dirty="0">
                <a:latin typeface="Times New Roman"/>
                <a:cs typeface="Times New Roman"/>
              </a:rPr>
              <a:t>(SR)</a:t>
            </a:r>
            <a:endParaRPr sz="1600">
              <a:latin typeface="Times New Roman"/>
              <a:cs typeface="Times New Roman"/>
            </a:endParaRPr>
          </a:p>
          <a:p>
            <a:pPr marL="363855" indent="-351790">
              <a:lnSpc>
                <a:spcPct val="100000"/>
              </a:lnSpc>
              <a:spcBef>
                <a:spcPts val="960"/>
              </a:spcBef>
              <a:buFont typeface="Microsoft Sans Serif"/>
              <a:buChar char="●"/>
              <a:tabLst>
                <a:tab pos="363855" algn="l"/>
                <a:tab pos="364490" algn="l"/>
              </a:tabLst>
            </a:pPr>
            <a:r>
              <a:rPr sz="1600" spc="-5" dirty="0">
                <a:latin typeface="Times New Roman"/>
                <a:cs typeface="Times New Roman"/>
              </a:rPr>
              <a:t>Domain</a:t>
            </a:r>
            <a:r>
              <a:rPr sz="1600" spc="-40" dirty="0">
                <a:latin typeface="Times New Roman"/>
                <a:cs typeface="Times New Roman"/>
              </a:rPr>
              <a:t> </a:t>
            </a:r>
            <a:r>
              <a:rPr sz="1600" spc="-20" dirty="0">
                <a:latin typeface="Times New Roman"/>
                <a:cs typeface="Times New Roman"/>
              </a:rPr>
              <a:t>Transfer.</a:t>
            </a:r>
            <a:r>
              <a:rPr sz="1600" spc="-10" dirty="0">
                <a:latin typeface="Times New Roman"/>
                <a:cs typeface="Times New Roman"/>
              </a:rPr>
              <a:t> </a:t>
            </a:r>
            <a:r>
              <a:rPr sz="1600" dirty="0">
                <a:latin typeface="Times New Roman"/>
                <a:cs typeface="Times New Roman"/>
              </a:rPr>
              <a:t>(like</a:t>
            </a:r>
            <a:r>
              <a:rPr sz="1600" spc="-10" dirty="0">
                <a:latin typeface="Times New Roman"/>
                <a:cs typeface="Times New Roman"/>
              </a:rPr>
              <a:t> </a:t>
            </a:r>
            <a:r>
              <a:rPr sz="1600" spc="-5" dirty="0">
                <a:latin typeface="Times New Roman"/>
                <a:cs typeface="Times New Roman"/>
              </a:rPr>
              <a:t>LM</a:t>
            </a:r>
            <a:r>
              <a:rPr sz="1600" spc="-10" dirty="0">
                <a:latin typeface="Times New Roman"/>
                <a:cs typeface="Times New Roman"/>
              </a:rPr>
              <a:t> </a:t>
            </a:r>
            <a:r>
              <a:rPr sz="1600" spc="-5" dirty="0">
                <a:latin typeface="Times New Roman"/>
                <a:cs typeface="Times New Roman"/>
              </a:rPr>
              <a:t>to</a:t>
            </a:r>
            <a:r>
              <a:rPr sz="1600" spc="-15" dirty="0">
                <a:latin typeface="Times New Roman"/>
                <a:cs typeface="Times New Roman"/>
              </a:rPr>
              <a:t> </a:t>
            </a:r>
            <a:r>
              <a:rPr sz="1600" spc="-5" dirty="0">
                <a:latin typeface="Times New Roman"/>
                <a:cs typeface="Times New Roman"/>
              </a:rPr>
              <a:t>EM)</a:t>
            </a:r>
            <a:endParaRPr sz="1600">
              <a:latin typeface="Times New Roman"/>
              <a:cs typeface="Times New Roman"/>
            </a:endParaRPr>
          </a:p>
        </p:txBody>
      </p:sp>
      <p:pic>
        <p:nvPicPr>
          <p:cNvPr id="4" name="object 4"/>
          <p:cNvPicPr/>
          <p:nvPr/>
        </p:nvPicPr>
        <p:blipFill>
          <a:blip r:embed="rId2" cstate="print"/>
          <a:stretch>
            <a:fillRect/>
          </a:stretch>
        </p:blipFill>
        <p:spPr>
          <a:xfrm>
            <a:off x="998699" y="3278775"/>
            <a:ext cx="4060395" cy="1579374"/>
          </a:xfrm>
          <a:prstGeom prst="rect">
            <a:avLst/>
          </a:prstGeom>
        </p:spPr>
      </p:pic>
      <p:pic>
        <p:nvPicPr>
          <p:cNvPr id="5" name="object 5"/>
          <p:cNvPicPr/>
          <p:nvPr/>
        </p:nvPicPr>
        <p:blipFill>
          <a:blip r:embed="rId3" cstate="print"/>
          <a:stretch>
            <a:fillRect/>
          </a:stretch>
        </p:blipFill>
        <p:spPr>
          <a:xfrm>
            <a:off x="5474950" y="2795925"/>
            <a:ext cx="2939249" cy="2035899"/>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30;p2">
            <a:extLst>
              <a:ext uri="{FF2B5EF4-FFF2-40B4-BE49-F238E27FC236}">
                <a16:creationId xmlns:a16="http://schemas.microsoft.com/office/drawing/2014/main" id="{EE8483B6-DEE8-339D-2B23-5A883599F71E}"/>
              </a:ext>
            </a:extLst>
          </p:cNvPr>
          <p:cNvSpPr txBox="1">
            <a:spLocks/>
          </p:cNvSpPr>
          <p:nvPr/>
        </p:nvSpPr>
        <p:spPr>
          <a:xfrm>
            <a:off x="8961665" y="6291036"/>
            <a:ext cx="1420493" cy="86893"/>
          </a:xfrm>
          <a:prstGeom prst="rect">
            <a:avLst/>
          </a:prstGeom>
          <a:noFill/>
          <a:ln>
            <a:noFill/>
          </a:ln>
        </p:spPr>
        <p:txBody>
          <a:bodyPr spcFirstLastPara="1" wrap="square" lIns="91425" tIns="45700" rIns="91425" bIns="457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0000000-1234-1234-1234-123412341234}" type="slidenum">
              <a:rPr lang="en-US" sz="1100" smtClean="0"/>
              <a:pPr algn="r"/>
              <a:t>29</a:t>
            </a:fld>
            <a:endParaRPr lang="en-US" sz="1100"/>
          </a:p>
        </p:txBody>
      </p:sp>
      <p:sp>
        <p:nvSpPr>
          <p:cNvPr id="6" name="Google Shape;31;p2">
            <a:extLst>
              <a:ext uri="{FF2B5EF4-FFF2-40B4-BE49-F238E27FC236}">
                <a16:creationId xmlns:a16="http://schemas.microsoft.com/office/drawing/2014/main" id="{AB759072-67F5-F4C5-B9B3-32987C9F9E42}"/>
              </a:ext>
            </a:extLst>
          </p:cNvPr>
          <p:cNvSpPr txBox="1"/>
          <p:nvPr/>
        </p:nvSpPr>
        <p:spPr>
          <a:xfrm>
            <a:off x="554238" y="1334912"/>
            <a:ext cx="2774268" cy="1318481"/>
          </a:xfrm>
          <a:prstGeom prst="rect">
            <a:avLst/>
          </a:prstGeom>
          <a:blipFill rotWithShape="1">
            <a:blip r:embed="rId2">
              <a:alphaModFix/>
            </a:blip>
            <a:stretch>
              <a:fillRect l="-729" t="-879" b="-3838"/>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100" b="0" i="0" u="none" strike="noStrike" cap="none">
                <a:noFill/>
                <a:latin typeface="Calibri"/>
                <a:ea typeface="Calibri"/>
                <a:cs typeface="Calibri"/>
                <a:sym typeface="Calibri"/>
              </a:rPr>
              <a:t> </a:t>
            </a:r>
            <a:endParaRPr sz="1100"/>
          </a:p>
        </p:txBody>
      </p:sp>
      <p:sp>
        <p:nvSpPr>
          <p:cNvPr id="7" name="Google Shape;32;p2">
            <a:extLst>
              <a:ext uri="{FF2B5EF4-FFF2-40B4-BE49-F238E27FC236}">
                <a16:creationId xmlns:a16="http://schemas.microsoft.com/office/drawing/2014/main" id="{293BC4FC-DA70-E77F-9428-0AC5B07EB501}"/>
              </a:ext>
            </a:extLst>
          </p:cNvPr>
          <p:cNvSpPr txBox="1"/>
          <p:nvPr/>
        </p:nvSpPr>
        <p:spPr>
          <a:xfrm>
            <a:off x="3897880" y="1493944"/>
            <a:ext cx="2561751" cy="1869702"/>
          </a:xfrm>
          <a:prstGeom prst="rect">
            <a:avLst/>
          </a:prstGeom>
          <a:noFill/>
          <a:ln>
            <a:noFill/>
          </a:ln>
        </p:spPr>
        <p:txBody>
          <a:bodyPr spcFirstLastPara="1" wrap="square" lIns="91425" tIns="45700" rIns="91425" bIns="45700" anchor="t" anchorCtr="0">
            <a:spAutoFit/>
          </a:bodyPr>
          <a:lstStyle/>
          <a:p>
            <a:pPr marL="0" marR="0" lvl="0" indent="0" algn="ctr" rtl="1">
              <a:lnSpc>
                <a:spcPct val="150000"/>
              </a:lnSpc>
              <a:spcBef>
                <a:spcPts val="0"/>
              </a:spcBef>
              <a:spcAft>
                <a:spcPts val="0"/>
              </a:spcAft>
              <a:buNone/>
            </a:pPr>
            <a:r>
              <a:rPr lang="en-US" sz="1100" b="1" dirty="0">
                <a:solidFill>
                  <a:srgbClr val="4285F4"/>
                </a:solidFill>
                <a:latin typeface="Arial"/>
                <a:ea typeface="Arial"/>
                <a:cs typeface="Arial"/>
                <a:sym typeface="Arial"/>
              </a:rPr>
              <a:t>Challenges</a:t>
            </a:r>
            <a:endParaRPr sz="1100" b="1" dirty="0">
              <a:solidFill>
                <a:srgbClr val="4285F4"/>
              </a:solidFill>
              <a:latin typeface="Arial"/>
              <a:ea typeface="Arial"/>
              <a:cs typeface="Arial"/>
              <a:sym typeface="Arial"/>
            </a:endParaRPr>
          </a:p>
          <a:p>
            <a:pPr marL="285750" marR="0" lvl="0" indent="-184150" algn="r" rtl="1">
              <a:lnSpc>
                <a:spcPct val="150000"/>
              </a:lnSpc>
              <a:spcBef>
                <a:spcPts val="0"/>
              </a:spcBef>
              <a:spcAft>
                <a:spcPts val="0"/>
              </a:spcAft>
              <a:buClr>
                <a:schemeClr val="dk1"/>
              </a:buClr>
              <a:buSzPts val="1600"/>
              <a:buFont typeface="Arial"/>
              <a:buNone/>
            </a:pPr>
            <a:endParaRPr sz="1100" dirty="0">
              <a:solidFill>
                <a:schemeClr val="dk1"/>
              </a:solidFill>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1400"/>
              <a:buFont typeface="Arial"/>
              <a:buChar char="•"/>
            </a:pPr>
            <a:r>
              <a:rPr lang="en-US" sz="1100" dirty="0">
                <a:latin typeface="Arial"/>
                <a:ea typeface="Arial"/>
                <a:cs typeface="Arial"/>
                <a:sym typeface="Arial"/>
              </a:rPr>
              <a:t>Network architecture</a:t>
            </a:r>
            <a:endParaRPr sz="1100" dirty="0">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1400"/>
              <a:buFont typeface="Arial"/>
              <a:buChar char="•"/>
            </a:pPr>
            <a:r>
              <a:rPr lang="en-US" sz="1100" dirty="0">
                <a:latin typeface="Arial"/>
                <a:ea typeface="Arial"/>
                <a:cs typeface="Arial"/>
                <a:sym typeface="Arial"/>
              </a:rPr>
              <a:t>Loss function</a:t>
            </a:r>
            <a:endParaRPr sz="1100" dirty="0">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1400"/>
              <a:buFont typeface="Arial"/>
              <a:buChar char="•"/>
            </a:pPr>
            <a:r>
              <a:rPr lang="en-US" sz="1100" dirty="0">
                <a:latin typeface="Arial"/>
                <a:ea typeface="Arial"/>
                <a:cs typeface="Arial"/>
                <a:sym typeface="Arial"/>
              </a:rPr>
              <a:t>Training procedure</a:t>
            </a:r>
            <a:endParaRPr sz="1100" dirty="0">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1400"/>
              <a:buFont typeface="Arial"/>
              <a:buChar char="•"/>
            </a:pPr>
            <a:r>
              <a:rPr lang="en-US" sz="1100" dirty="0">
                <a:latin typeface="Arial"/>
                <a:ea typeface="Arial"/>
                <a:cs typeface="Arial"/>
                <a:sym typeface="Arial"/>
              </a:rPr>
              <a:t>Up-sampling method</a:t>
            </a:r>
            <a:endParaRPr sz="1100" dirty="0"/>
          </a:p>
          <a:p>
            <a:pPr marL="285750" marR="0" lvl="0" indent="-285750" algn="l" rtl="0">
              <a:lnSpc>
                <a:spcPct val="150000"/>
              </a:lnSpc>
              <a:spcBef>
                <a:spcPts val="0"/>
              </a:spcBef>
              <a:spcAft>
                <a:spcPts val="0"/>
              </a:spcAft>
              <a:buClr>
                <a:schemeClr val="dk1"/>
              </a:buClr>
              <a:buSzPts val="1400"/>
              <a:buFont typeface="Arial"/>
              <a:buChar char="•"/>
            </a:pPr>
            <a:r>
              <a:rPr lang="en-US" sz="1100" dirty="0">
                <a:latin typeface="Arial"/>
                <a:ea typeface="Arial"/>
                <a:cs typeface="Arial"/>
                <a:sym typeface="Arial"/>
              </a:rPr>
              <a:t>Real-time</a:t>
            </a:r>
            <a:endParaRPr sz="1100" dirty="0">
              <a:latin typeface="Arial"/>
              <a:ea typeface="Arial"/>
              <a:cs typeface="Arial"/>
              <a:sym typeface="Arial"/>
            </a:endParaRPr>
          </a:p>
        </p:txBody>
      </p:sp>
      <p:sp>
        <p:nvSpPr>
          <p:cNvPr id="10" name="Google Shape;34;p2">
            <a:extLst>
              <a:ext uri="{FF2B5EF4-FFF2-40B4-BE49-F238E27FC236}">
                <a16:creationId xmlns:a16="http://schemas.microsoft.com/office/drawing/2014/main" id="{4EB621B8-E6FD-2F09-0454-CECCCD82FCEC}"/>
              </a:ext>
            </a:extLst>
          </p:cNvPr>
          <p:cNvSpPr txBox="1"/>
          <p:nvPr/>
        </p:nvSpPr>
        <p:spPr>
          <a:xfrm>
            <a:off x="7003122" y="1493944"/>
            <a:ext cx="1846964" cy="2885365"/>
          </a:xfrm>
          <a:prstGeom prst="rect">
            <a:avLst/>
          </a:prstGeom>
          <a:noFill/>
          <a:ln>
            <a:noFill/>
          </a:ln>
        </p:spPr>
        <p:txBody>
          <a:bodyPr spcFirstLastPara="1" wrap="square" lIns="91425" tIns="45700" rIns="91425" bIns="45700" anchor="t" anchorCtr="0">
            <a:spAutoFit/>
          </a:bodyPr>
          <a:lstStyle/>
          <a:p>
            <a:pPr marL="0" marR="0" lvl="0" indent="0" algn="ctr" rtl="1">
              <a:lnSpc>
                <a:spcPct val="150000"/>
              </a:lnSpc>
              <a:spcBef>
                <a:spcPts val="0"/>
              </a:spcBef>
              <a:spcAft>
                <a:spcPts val="0"/>
              </a:spcAft>
              <a:buNone/>
            </a:pPr>
            <a:r>
              <a:rPr lang="en-US" sz="1100" b="1" dirty="0">
                <a:solidFill>
                  <a:srgbClr val="4285F4"/>
                </a:solidFill>
                <a:latin typeface="Arial"/>
                <a:ea typeface="Arial"/>
                <a:cs typeface="Arial"/>
                <a:sym typeface="Arial"/>
              </a:rPr>
              <a:t>Applications</a:t>
            </a:r>
            <a:endParaRPr sz="1100" b="1" dirty="0">
              <a:solidFill>
                <a:srgbClr val="4285F4"/>
              </a:solidFill>
              <a:latin typeface="Arial"/>
              <a:ea typeface="Arial"/>
              <a:cs typeface="Arial"/>
              <a:sym typeface="Arial"/>
            </a:endParaRPr>
          </a:p>
          <a:p>
            <a:pPr marL="285750" marR="0" lvl="0" indent="-184150" algn="r" rtl="1">
              <a:lnSpc>
                <a:spcPct val="150000"/>
              </a:lnSpc>
              <a:spcBef>
                <a:spcPts val="0"/>
              </a:spcBef>
              <a:spcAft>
                <a:spcPts val="0"/>
              </a:spcAft>
              <a:buClr>
                <a:schemeClr val="dk1"/>
              </a:buClr>
              <a:buSzPts val="1600"/>
              <a:buFont typeface="Arial"/>
              <a:buNone/>
            </a:pPr>
            <a:endParaRPr sz="1100" dirty="0">
              <a:solidFill>
                <a:schemeClr val="dk1"/>
              </a:solidFill>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1400"/>
              <a:buFont typeface="Arial"/>
              <a:buChar char="•"/>
            </a:pPr>
            <a:r>
              <a:rPr lang="en-IN" sz="1100" dirty="0">
                <a:latin typeface="Arial"/>
                <a:ea typeface="Arial"/>
                <a:cs typeface="Arial"/>
                <a:sym typeface="Arial"/>
              </a:rPr>
              <a:t>Surveillance</a:t>
            </a:r>
            <a:r>
              <a:rPr lang="en-US" sz="1100" dirty="0">
                <a:latin typeface="Arial"/>
                <a:ea typeface="Arial"/>
                <a:cs typeface="Arial"/>
                <a:sym typeface="Arial"/>
              </a:rPr>
              <a:t> and security</a:t>
            </a:r>
            <a:endParaRPr sz="1100" dirty="0">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1400"/>
              <a:buFont typeface="Arial"/>
              <a:buChar char="•"/>
            </a:pPr>
            <a:r>
              <a:rPr lang="en-US" sz="1100" dirty="0">
                <a:latin typeface="Arial"/>
                <a:ea typeface="Arial"/>
                <a:cs typeface="Arial"/>
                <a:sym typeface="Arial"/>
              </a:rPr>
              <a:t>Satellite images</a:t>
            </a:r>
            <a:endParaRPr sz="1100" dirty="0">
              <a:latin typeface="Arial"/>
              <a:ea typeface="Arial"/>
              <a:cs typeface="Arial"/>
              <a:sym typeface="Arial"/>
            </a:endParaRPr>
          </a:p>
          <a:p>
            <a:pPr marL="285750" marR="0" lvl="0" indent="-285750" algn="l" rtl="0">
              <a:lnSpc>
                <a:spcPct val="150000"/>
              </a:lnSpc>
              <a:spcBef>
                <a:spcPts val="0"/>
              </a:spcBef>
              <a:spcAft>
                <a:spcPts val="0"/>
              </a:spcAft>
              <a:buClr>
                <a:schemeClr val="dk1"/>
              </a:buClr>
              <a:buSzPts val="1400"/>
              <a:buFont typeface="Arial"/>
              <a:buChar char="•"/>
            </a:pPr>
            <a:r>
              <a:rPr lang="en-US" sz="1100" dirty="0">
                <a:latin typeface="Arial"/>
                <a:ea typeface="Arial"/>
                <a:cs typeface="Arial"/>
                <a:sym typeface="Arial"/>
              </a:rPr>
              <a:t>Video and Image enhancement</a:t>
            </a:r>
            <a:endParaRPr sz="1100" dirty="0"/>
          </a:p>
          <a:p>
            <a:pPr marL="285750" marR="0" lvl="0" indent="-285750" algn="l" rtl="0">
              <a:lnSpc>
                <a:spcPct val="150000"/>
              </a:lnSpc>
              <a:spcBef>
                <a:spcPts val="0"/>
              </a:spcBef>
              <a:spcAft>
                <a:spcPts val="0"/>
              </a:spcAft>
              <a:buClr>
                <a:schemeClr val="dk1"/>
              </a:buClr>
              <a:buSzPts val="1400"/>
              <a:buFont typeface="Arial"/>
              <a:buChar char="•"/>
            </a:pPr>
            <a:r>
              <a:rPr lang="en-US" sz="1100" dirty="0">
                <a:latin typeface="Arial"/>
                <a:ea typeface="Arial"/>
                <a:cs typeface="Arial"/>
                <a:sym typeface="Arial"/>
              </a:rPr>
              <a:t>Smartphones</a:t>
            </a:r>
            <a:endParaRPr sz="1100" dirty="0"/>
          </a:p>
          <a:p>
            <a:pPr marL="285750" marR="0" lvl="0" indent="-285750" algn="l" rtl="0">
              <a:lnSpc>
                <a:spcPct val="150000"/>
              </a:lnSpc>
              <a:spcBef>
                <a:spcPts val="0"/>
              </a:spcBef>
              <a:spcAft>
                <a:spcPts val="0"/>
              </a:spcAft>
              <a:buClr>
                <a:schemeClr val="dk1"/>
              </a:buClr>
              <a:buSzPts val="1400"/>
              <a:buFont typeface="Arial"/>
              <a:buChar char="•"/>
            </a:pPr>
            <a:r>
              <a:rPr lang="en-US" sz="1100" dirty="0">
                <a:latin typeface="Arial"/>
                <a:ea typeface="Arial"/>
                <a:cs typeface="Arial"/>
                <a:sym typeface="Arial"/>
              </a:rPr>
              <a:t>Preprocessing for some applications to improve results</a:t>
            </a:r>
            <a:endParaRPr sz="1100" dirty="0">
              <a:latin typeface="Arial"/>
              <a:ea typeface="Arial"/>
              <a:cs typeface="Arial"/>
              <a:sym typeface="Arial"/>
            </a:endParaRPr>
          </a:p>
        </p:txBody>
      </p:sp>
      <p:sp>
        <p:nvSpPr>
          <p:cNvPr id="11" name="TextBox 10">
            <a:extLst>
              <a:ext uri="{FF2B5EF4-FFF2-40B4-BE49-F238E27FC236}">
                <a16:creationId xmlns:a16="http://schemas.microsoft.com/office/drawing/2014/main" id="{53376171-6B09-6E7C-719F-290D57CB3962}"/>
              </a:ext>
            </a:extLst>
          </p:cNvPr>
          <p:cNvSpPr txBox="1"/>
          <p:nvPr/>
        </p:nvSpPr>
        <p:spPr>
          <a:xfrm>
            <a:off x="-522514" y="248665"/>
            <a:ext cx="4607923" cy="492443"/>
          </a:xfrm>
          <a:prstGeom prst="rect">
            <a:avLst/>
          </a:prstGeom>
          <a:noFill/>
        </p:spPr>
        <p:txBody>
          <a:bodyPr wrap="square" rtlCol="0">
            <a:spAutoFit/>
          </a:bodyPr>
          <a:lstStyle/>
          <a:p>
            <a:pPr algn="ctr"/>
            <a:r>
              <a:rPr lang="en-IN" sz="2600" b="1" dirty="0">
                <a:solidFill>
                  <a:srgbClr val="4285F4"/>
                </a:solidFill>
                <a:latin typeface="Times New Roman" panose="02020603050405020304" pitchFamily="18" charset="0"/>
                <a:cs typeface="Times New Roman" panose="02020603050405020304" pitchFamily="18" charset="0"/>
              </a:rPr>
              <a:t>Introduction</a:t>
            </a:r>
          </a:p>
        </p:txBody>
      </p:sp>
      <p:pic>
        <p:nvPicPr>
          <p:cNvPr id="12" name="Google Shape;26;p1">
            <a:extLst>
              <a:ext uri="{FF2B5EF4-FFF2-40B4-BE49-F238E27FC236}">
                <a16:creationId xmlns:a16="http://schemas.microsoft.com/office/drawing/2014/main" id="{60B03731-82ED-ABFC-BC2C-359CF886EAAA}"/>
              </a:ext>
            </a:extLst>
          </p:cNvPr>
          <p:cNvPicPr preferRelativeResize="0"/>
          <p:nvPr/>
        </p:nvPicPr>
        <p:blipFill rotWithShape="1">
          <a:blip r:embed="rId3">
            <a:alphaModFix/>
          </a:blip>
          <a:srcRect l="50000" t="-2925" b="21235"/>
          <a:stretch/>
        </p:blipFill>
        <p:spPr>
          <a:xfrm>
            <a:off x="660496" y="2792103"/>
            <a:ext cx="2561751" cy="1869702"/>
          </a:xfrm>
          <a:prstGeom prst="rect">
            <a:avLst/>
          </a:prstGeom>
          <a:noFill/>
          <a:ln>
            <a:noFill/>
          </a:ln>
        </p:spPr>
      </p:pic>
    </p:spTree>
    <p:extLst>
      <p:ext uri="{BB962C8B-B14F-4D97-AF65-F5344CB8AC3E}">
        <p14:creationId xmlns:p14="http://schemas.microsoft.com/office/powerpoint/2010/main" val="3282328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01103C-B5B2-A7D9-B1A6-DF68F476FB6F}"/>
              </a:ext>
            </a:extLst>
          </p:cNvPr>
          <p:cNvSpPr>
            <a:spLocks noGrp="1"/>
          </p:cNvSpPr>
          <p:nvPr>
            <p:ph type="body" idx="1"/>
          </p:nvPr>
        </p:nvSpPr>
        <p:spPr>
          <a:xfrm>
            <a:off x="212394" y="170043"/>
            <a:ext cx="8719209" cy="615553"/>
          </a:xfrm>
        </p:spPr>
        <p:txBody>
          <a:bodyPr/>
          <a:lstStyle/>
          <a:p>
            <a:r>
              <a:rPr lang="en-IN" sz="4000" spc="10" dirty="0">
                <a:solidFill>
                  <a:srgbClr val="4285F4"/>
                </a:solidFill>
                <a:ea typeface="+mj-ea"/>
              </a:rPr>
              <a:t>Problem Statement</a:t>
            </a:r>
          </a:p>
        </p:txBody>
      </p:sp>
      <p:sp>
        <p:nvSpPr>
          <p:cNvPr id="2" name="TextBox 1">
            <a:extLst>
              <a:ext uri="{FF2B5EF4-FFF2-40B4-BE49-F238E27FC236}">
                <a16:creationId xmlns:a16="http://schemas.microsoft.com/office/drawing/2014/main" id="{D2A681F6-255F-469F-EAA2-B66428F26250}"/>
              </a:ext>
            </a:extLst>
          </p:cNvPr>
          <p:cNvSpPr txBox="1"/>
          <p:nvPr/>
        </p:nvSpPr>
        <p:spPr>
          <a:xfrm>
            <a:off x="138792" y="1030525"/>
            <a:ext cx="8719209" cy="1415772"/>
          </a:xfrm>
          <a:prstGeom prst="rect">
            <a:avLst/>
          </a:prstGeom>
          <a:noFill/>
        </p:spPr>
        <p:txBody>
          <a:bodyPr wrap="square" rtlCol="0">
            <a:spAutoFit/>
          </a:bodyPr>
          <a:lstStyle/>
          <a:p>
            <a:pPr marL="285750" indent="-285750" algn="just">
              <a:spcAft>
                <a:spcPts val="1200"/>
              </a:spcAft>
              <a:buFont typeface="Wingdings" panose="05000000000000000000" pitchFamily="2" charset="2"/>
              <a:buChar char="§"/>
            </a:pPr>
            <a:r>
              <a:rPr lang="en-US" sz="2400" dirty="0">
                <a:effectLst/>
                <a:latin typeface="Calibri" panose="020F0502020204030204" pitchFamily="34" charset="0"/>
                <a:ea typeface="Times New Roman" panose="02020603050405020304" pitchFamily="18" charset="0"/>
                <a:cs typeface="Times New Roman" panose="02020603050405020304" pitchFamily="18" charset="0"/>
              </a:rPr>
              <a:t>Images fro</a:t>
            </a:r>
            <a:r>
              <a:rPr lang="en-US" sz="2400" dirty="0">
                <a:latin typeface="Calibri" panose="020F0502020204030204" pitchFamily="34" charset="0"/>
                <a:ea typeface="Times New Roman" panose="02020603050405020304" pitchFamily="18" charset="0"/>
                <a:cs typeface="Times New Roman" panose="02020603050405020304" pitchFamily="18" charset="0"/>
              </a:rPr>
              <a:t>m different satellites have different resolutions and contain different information of the same location.</a:t>
            </a:r>
            <a:endParaRPr lang="en-US" sz="2400" dirty="0">
              <a:latin typeface="Calibri" panose="020F0502020204030204" pitchFamily="34" charset="0"/>
              <a:cs typeface="Times New Roman" panose="02020603050405020304" pitchFamily="18" charset="0"/>
            </a:endParaRPr>
          </a:p>
          <a:p>
            <a:pPr marL="285750" indent="-285750" algn="just">
              <a:spcAft>
                <a:spcPts val="1200"/>
              </a:spcAft>
              <a:buFont typeface="Wingdings" panose="05000000000000000000" pitchFamily="2" charset="2"/>
              <a:buChar char="§"/>
            </a:pPr>
            <a:endParaRPr lang="en-IN"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835688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0E20A79-C898-597A-A15C-3B90E809048F}"/>
              </a:ext>
            </a:extLst>
          </p:cNvPr>
          <p:cNvSpPr txBox="1"/>
          <p:nvPr/>
        </p:nvSpPr>
        <p:spPr>
          <a:xfrm>
            <a:off x="1289957" y="449036"/>
            <a:ext cx="5796643" cy="523220"/>
          </a:xfrm>
          <a:prstGeom prst="rect">
            <a:avLst/>
          </a:prstGeom>
          <a:noFill/>
        </p:spPr>
        <p:txBody>
          <a:bodyPr wrap="square" rtlCol="0">
            <a:spAutoFit/>
          </a:bodyPr>
          <a:lstStyle/>
          <a:p>
            <a:r>
              <a:rPr lang="en-IN" sz="2800" dirty="0">
                <a:solidFill>
                  <a:srgbClr val="4285F4"/>
                </a:solidFill>
              </a:rPr>
              <a:t>Proposed Methodology Block Diagram</a:t>
            </a:r>
          </a:p>
        </p:txBody>
      </p:sp>
      <p:sp>
        <p:nvSpPr>
          <p:cNvPr id="2" name="Rectangle: Rounded Corners 1">
            <a:extLst>
              <a:ext uri="{FF2B5EF4-FFF2-40B4-BE49-F238E27FC236}">
                <a16:creationId xmlns:a16="http://schemas.microsoft.com/office/drawing/2014/main" id="{FF5FCE77-9F93-91CD-23A6-779D4E55D7D5}"/>
              </a:ext>
            </a:extLst>
          </p:cNvPr>
          <p:cNvSpPr/>
          <p:nvPr/>
        </p:nvSpPr>
        <p:spPr>
          <a:xfrm>
            <a:off x="617220" y="1912620"/>
            <a:ext cx="1143544" cy="643890"/>
          </a:xfrm>
          <a:prstGeom prst="round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IN" sz="1200" dirty="0"/>
              <a:t>Low resolution image</a:t>
            </a:r>
          </a:p>
        </p:txBody>
      </p:sp>
      <p:sp>
        <p:nvSpPr>
          <p:cNvPr id="3" name="Rectangle: Rounded Corners 2">
            <a:extLst>
              <a:ext uri="{FF2B5EF4-FFF2-40B4-BE49-F238E27FC236}">
                <a16:creationId xmlns:a16="http://schemas.microsoft.com/office/drawing/2014/main" id="{1FCA1B51-2716-D9E8-2EC5-1943BDCA23FA}"/>
              </a:ext>
            </a:extLst>
          </p:cNvPr>
          <p:cNvSpPr/>
          <p:nvPr/>
        </p:nvSpPr>
        <p:spPr>
          <a:xfrm>
            <a:off x="3671206" y="3360420"/>
            <a:ext cx="1217023" cy="643890"/>
          </a:xfrm>
          <a:prstGeom prst="round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IN" sz="1200" dirty="0"/>
              <a:t>Actual High Resolution Image</a:t>
            </a:r>
          </a:p>
        </p:txBody>
      </p:sp>
      <p:sp>
        <p:nvSpPr>
          <p:cNvPr id="4" name="Rectangle: Rounded Corners 3">
            <a:extLst>
              <a:ext uri="{FF2B5EF4-FFF2-40B4-BE49-F238E27FC236}">
                <a16:creationId xmlns:a16="http://schemas.microsoft.com/office/drawing/2014/main" id="{0CD902F2-BF08-CE09-E0CA-6B1F8BC8596A}"/>
              </a:ext>
            </a:extLst>
          </p:cNvPr>
          <p:cNvSpPr/>
          <p:nvPr/>
        </p:nvSpPr>
        <p:spPr>
          <a:xfrm>
            <a:off x="2247900" y="1912620"/>
            <a:ext cx="1088572" cy="64389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200"/>
              <a:t>SRGAN</a:t>
            </a:r>
            <a:endParaRPr lang="en-IN" sz="1200" dirty="0"/>
          </a:p>
        </p:txBody>
      </p:sp>
      <p:sp>
        <p:nvSpPr>
          <p:cNvPr id="7" name="Rectangle: Rounded Corners 6">
            <a:extLst>
              <a:ext uri="{FF2B5EF4-FFF2-40B4-BE49-F238E27FC236}">
                <a16:creationId xmlns:a16="http://schemas.microsoft.com/office/drawing/2014/main" id="{39B7357C-B92B-29BF-DF9F-D1828BA9F549}"/>
              </a:ext>
            </a:extLst>
          </p:cNvPr>
          <p:cNvSpPr/>
          <p:nvPr/>
        </p:nvSpPr>
        <p:spPr>
          <a:xfrm>
            <a:off x="5361213" y="2571750"/>
            <a:ext cx="1217023" cy="71628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200" dirty="0"/>
              <a:t>Image Fusion (PCA &amp; Wavelet)</a:t>
            </a:r>
          </a:p>
        </p:txBody>
      </p:sp>
      <p:sp>
        <p:nvSpPr>
          <p:cNvPr id="8" name="Rectangle: Rounded Corners 7">
            <a:extLst>
              <a:ext uri="{FF2B5EF4-FFF2-40B4-BE49-F238E27FC236}">
                <a16:creationId xmlns:a16="http://schemas.microsoft.com/office/drawing/2014/main" id="{4E039A15-B23D-9F83-A7F9-5CDCF9F8F3E1}"/>
              </a:ext>
            </a:extLst>
          </p:cNvPr>
          <p:cNvSpPr/>
          <p:nvPr/>
        </p:nvSpPr>
        <p:spPr>
          <a:xfrm>
            <a:off x="3671207" y="1912620"/>
            <a:ext cx="1217024" cy="643890"/>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IN" sz="1200" dirty="0"/>
              <a:t>High Resolution SRGAN Output</a:t>
            </a:r>
          </a:p>
        </p:txBody>
      </p:sp>
      <p:sp>
        <p:nvSpPr>
          <p:cNvPr id="9" name="Rectangle: Rounded Corners 8">
            <a:extLst>
              <a:ext uri="{FF2B5EF4-FFF2-40B4-BE49-F238E27FC236}">
                <a16:creationId xmlns:a16="http://schemas.microsoft.com/office/drawing/2014/main" id="{6EF0870B-9050-9A85-2EBE-D7C6AB57FDD0}"/>
              </a:ext>
            </a:extLst>
          </p:cNvPr>
          <p:cNvSpPr/>
          <p:nvPr/>
        </p:nvSpPr>
        <p:spPr>
          <a:xfrm>
            <a:off x="7086600" y="2571750"/>
            <a:ext cx="1217023" cy="716280"/>
          </a:xfrm>
          <a:prstGeom prst="round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IN" sz="1200" dirty="0"/>
              <a:t>Fused Image</a:t>
            </a:r>
          </a:p>
        </p:txBody>
      </p:sp>
      <p:cxnSp>
        <p:nvCxnSpPr>
          <p:cNvPr id="11" name="Straight Arrow Connector 10">
            <a:extLst>
              <a:ext uri="{FF2B5EF4-FFF2-40B4-BE49-F238E27FC236}">
                <a16:creationId xmlns:a16="http://schemas.microsoft.com/office/drawing/2014/main" id="{68714107-6689-013B-E1FD-D392C77AA3CB}"/>
              </a:ext>
            </a:extLst>
          </p:cNvPr>
          <p:cNvCxnSpPr>
            <a:cxnSpLocks/>
            <a:stCxn id="2" idx="3"/>
            <a:endCxn id="4" idx="1"/>
          </p:cNvCxnSpPr>
          <p:nvPr/>
        </p:nvCxnSpPr>
        <p:spPr>
          <a:xfrm>
            <a:off x="1760764" y="2234565"/>
            <a:ext cx="48713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1BC7192-68CB-08BE-86D1-9CB05E0CBE80}"/>
              </a:ext>
            </a:extLst>
          </p:cNvPr>
          <p:cNvCxnSpPr>
            <a:cxnSpLocks/>
            <a:stCxn id="4" idx="3"/>
            <a:endCxn id="8" idx="1"/>
          </p:cNvCxnSpPr>
          <p:nvPr/>
        </p:nvCxnSpPr>
        <p:spPr>
          <a:xfrm>
            <a:off x="3336472" y="2234565"/>
            <a:ext cx="33473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C6A7043-A220-9D3F-EE8A-00F50663668B}"/>
              </a:ext>
            </a:extLst>
          </p:cNvPr>
          <p:cNvCxnSpPr>
            <a:cxnSpLocks/>
            <a:stCxn id="8" idx="3"/>
            <a:endCxn id="7" idx="1"/>
          </p:cNvCxnSpPr>
          <p:nvPr/>
        </p:nvCxnSpPr>
        <p:spPr>
          <a:xfrm>
            <a:off x="4888231" y="2234565"/>
            <a:ext cx="472982" cy="695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64302D0-59BE-C5FA-14B9-256DB5BB5606}"/>
              </a:ext>
            </a:extLst>
          </p:cNvPr>
          <p:cNvCxnSpPr>
            <a:cxnSpLocks/>
            <a:stCxn id="3" idx="3"/>
            <a:endCxn id="7" idx="1"/>
          </p:cNvCxnSpPr>
          <p:nvPr/>
        </p:nvCxnSpPr>
        <p:spPr>
          <a:xfrm flipV="1">
            <a:off x="4888229" y="2929890"/>
            <a:ext cx="472984" cy="7524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0C6DF8C-0E6A-5D66-59F7-108BA707C7FC}"/>
              </a:ext>
            </a:extLst>
          </p:cNvPr>
          <p:cNvCxnSpPr>
            <a:cxnSpLocks/>
            <a:stCxn id="7" idx="3"/>
            <a:endCxn id="9" idx="1"/>
          </p:cNvCxnSpPr>
          <p:nvPr/>
        </p:nvCxnSpPr>
        <p:spPr>
          <a:xfrm>
            <a:off x="6578236" y="2929890"/>
            <a:ext cx="5083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1710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01103C-B5B2-A7D9-B1A6-DF68F476FB6F}"/>
              </a:ext>
            </a:extLst>
          </p:cNvPr>
          <p:cNvSpPr>
            <a:spLocks noGrp="1"/>
          </p:cNvSpPr>
          <p:nvPr>
            <p:ph type="body" idx="1"/>
          </p:nvPr>
        </p:nvSpPr>
        <p:spPr>
          <a:xfrm>
            <a:off x="212394" y="170043"/>
            <a:ext cx="8719209" cy="615553"/>
          </a:xfrm>
        </p:spPr>
        <p:txBody>
          <a:bodyPr/>
          <a:lstStyle/>
          <a:p>
            <a:r>
              <a:rPr lang="en-IN" sz="4000" spc="10" dirty="0">
                <a:solidFill>
                  <a:srgbClr val="4285F4"/>
                </a:solidFill>
                <a:ea typeface="+mj-ea"/>
              </a:rPr>
              <a:t>Literature Survey</a:t>
            </a:r>
          </a:p>
        </p:txBody>
      </p:sp>
      <p:sp>
        <p:nvSpPr>
          <p:cNvPr id="4" name="Text Placeholder 2">
            <a:extLst>
              <a:ext uri="{FF2B5EF4-FFF2-40B4-BE49-F238E27FC236}">
                <a16:creationId xmlns:a16="http://schemas.microsoft.com/office/drawing/2014/main" id="{149C057E-8866-0E8E-1F8C-252AC4BDC35F}"/>
              </a:ext>
            </a:extLst>
          </p:cNvPr>
          <p:cNvSpPr txBox="1">
            <a:spLocks/>
          </p:cNvSpPr>
          <p:nvPr/>
        </p:nvSpPr>
        <p:spPr>
          <a:xfrm>
            <a:off x="212393" y="855642"/>
            <a:ext cx="8719209" cy="3939540"/>
          </a:xfrm>
          <a:prstGeom prst="rect">
            <a:avLst/>
          </a:prstGeom>
        </p:spPr>
        <p:txBody>
          <a:bodyPr wrap="square" lIns="0" tIns="0" rIns="0" bIns="0">
            <a:spAutoFit/>
          </a:bodyPr>
          <a:lstStyle>
            <a:lvl1pPr marL="0">
              <a:defRPr sz="4150" b="1" i="0">
                <a:solidFill>
                  <a:schemeClr val="tx1"/>
                </a:solidFill>
                <a:latin typeface="Times New Roman"/>
                <a:ea typeface="+mn-ea"/>
                <a:cs typeface="Times New Roman"/>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342900" indent="-342900" algn="just">
              <a:buFont typeface="Wingdings" panose="05000000000000000000" pitchFamily="2" charset="2"/>
              <a:buChar char="Ø"/>
            </a:pPr>
            <a:r>
              <a:rPr lang="en-IN" sz="2400" b="0" kern="0" dirty="0" err="1"/>
              <a:t>Metwalli</a:t>
            </a:r>
            <a:r>
              <a:rPr lang="en-IN" sz="2400" b="0" kern="0" dirty="0"/>
              <a:t>, Mohamed &amp; Nasr, A.H. &amp; </a:t>
            </a:r>
            <a:r>
              <a:rPr lang="en-IN" sz="2400" b="0" kern="0" dirty="0" err="1"/>
              <a:t>Faragallah</a:t>
            </a:r>
            <a:r>
              <a:rPr lang="en-IN" sz="2400" b="0" kern="0" dirty="0"/>
              <a:t>, Osama &amp; El-</a:t>
            </a:r>
            <a:r>
              <a:rPr lang="en-IN" sz="2400" b="0" kern="0" dirty="0" err="1"/>
              <a:t>Rabaie</a:t>
            </a:r>
            <a:r>
              <a:rPr lang="en-IN" sz="2400" b="0" kern="0" dirty="0"/>
              <a:t>, El-Sayed. (2010). Image Fusion Based on Principal Component Analysis and High-Pass Filter. 63 - 70. 10.1109/ICCES.2009.5383308. </a:t>
            </a:r>
            <a:r>
              <a:rPr lang="en-IN" sz="2000" b="0" kern="0" dirty="0"/>
              <a:t>- </a:t>
            </a:r>
            <a:r>
              <a:rPr lang="en-US" sz="2000" b="0" kern="0" dirty="0"/>
              <a:t>proposes a two-stage image fusion algorithm using PCA and high-pass filtering. The method has been well-received in the literature for its simplicity and computational efficiency, and has been shown to produce high-quality fused images, particularly for images with similar illumination and contrast. However, some studies have noted that the method may not be suitable for all types of images or for images with large differences in illumination or contrast. Further research is needed to compare the method to other fusion techniques and to investigate its performance under different conditions.</a:t>
            </a:r>
            <a:endParaRPr lang="en-IN" sz="2000" b="0" kern="0" dirty="0"/>
          </a:p>
        </p:txBody>
      </p:sp>
    </p:spTree>
    <p:extLst>
      <p:ext uri="{BB962C8B-B14F-4D97-AF65-F5344CB8AC3E}">
        <p14:creationId xmlns:p14="http://schemas.microsoft.com/office/powerpoint/2010/main" val="31697734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149C057E-8866-0E8E-1F8C-252AC4BDC35F}"/>
              </a:ext>
            </a:extLst>
          </p:cNvPr>
          <p:cNvSpPr txBox="1">
            <a:spLocks/>
          </p:cNvSpPr>
          <p:nvPr/>
        </p:nvSpPr>
        <p:spPr>
          <a:xfrm>
            <a:off x="212393" y="855642"/>
            <a:ext cx="8719209" cy="4062651"/>
          </a:xfrm>
          <a:prstGeom prst="rect">
            <a:avLst/>
          </a:prstGeom>
        </p:spPr>
        <p:txBody>
          <a:bodyPr wrap="square" lIns="0" tIns="0" rIns="0" bIns="0">
            <a:spAutoFit/>
          </a:bodyPr>
          <a:lstStyle>
            <a:lvl1pPr marL="0">
              <a:defRPr sz="4150" b="1" i="0">
                <a:solidFill>
                  <a:schemeClr val="tx1"/>
                </a:solidFill>
                <a:latin typeface="Times New Roman"/>
                <a:ea typeface="+mn-ea"/>
                <a:cs typeface="Times New Roman"/>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marL="342900" indent="-342900" algn="just">
              <a:buFont typeface="Wingdings" panose="05000000000000000000" pitchFamily="2" charset="2"/>
              <a:buChar char="Ø"/>
            </a:pPr>
            <a:r>
              <a:rPr lang="en-US" sz="2400" b="0" kern="0" dirty="0"/>
              <a:t>Image fusion techniques for Remote Sensing Optical Payloads – Case study on Sentinel Imagery and Visualization using OSG Earth - </a:t>
            </a:r>
            <a:r>
              <a:rPr lang="en-US" sz="2400" i="1" kern="0" dirty="0">
                <a:solidFill>
                  <a:srgbClr val="0070C0"/>
                </a:solidFill>
              </a:rPr>
              <a:t>Report of seniors 2022 batch as reference for extension </a:t>
            </a:r>
          </a:p>
          <a:p>
            <a:pPr marL="342900" indent="-342900" algn="just">
              <a:buFont typeface="Wingdings" panose="05000000000000000000" pitchFamily="2" charset="2"/>
              <a:buChar char="Ø"/>
            </a:pPr>
            <a:r>
              <a:rPr lang="en-US" sz="2400" b="0" kern="0" dirty="0"/>
              <a:t>Generative Adversarial Networks for Image Super-Resolution: A Survey. Open Archives : https://arxiv.org/abs/2204.13620 , 2022 - </a:t>
            </a:r>
            <a:r>
              <a:rPr lang="en-US" sz="1800" b="0" kern="0" dirty="0"/>
              <a:t>provides a comprehensive overview of recent advances in image super-resolution using generative adversarial networks (GANs). The survey covers a wide range of GAN-based approaches and discusses the challenges and opportunities of using GANs for image super-resolution. The authors provide insights into the strengths and weaknesses of different GAN architectures and loss functions and highlight several open research directions that could drive future advancements in the field. Overall, the survey serves as a valuable resource for researchers and practitioners interested in GAN-based image super-resolution, and provides a clear roadmap for future research in the area.</a:t>
            </a:r>
            <a:endParaRPr lang="en-IN" sz="1800" b="0" kern="0" dirty="0"/>
          </a:p>
        </p:txBody>
      </p:sp>
    </p:spTree>
    <p:extLst>
      <p:ext uri="{BB962C8B-B14F-4D97-AF65-F5344CB8AC3E}">
        <p14:creationId xmlns:p14="http://schemas.microsoft.com/office/powerpoint/2010/main" val="3593434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8B852-DCEF-6A2F-82F0-D4030FE83870}"/>
              </a:ext>
            </a:extLst>
          </p:cNvPr>
          <p:cNvSpPr>
            <a:spLocks noGrp="1"/>
          </p:cNvSpPr>
          <p:nvPr>
            <p:ph type="title"/>
          </p:nvPr>
        </p:nvSpPr>
        <p:spPr>
          <a:xfrm>
            <a:off x="98095" y="137954"/>
            <a:ext cx="8719209" cy="553998"/>
          </a:xfrm>
        </p:spPr>
        <p:txBody>
          <a:bodyPr/>
          <a:lstStyle/>
          <a:p>
            <a:r>
              <a:rPr lang="en-US" sz="3600" spc="10" dirty="0">
                <a:solidFill>
                  <a:srgbClr val="4285F4"/>
                </a:solidFill>
              </a:rPr>
              <a:t>P</a:t>
            </a:r>
            <a:r>
              <a:rPr lang="en-IN" sz="3600" spc="10" dirty="0" err="1">
                <a:solidFill>
                  <a:srgbClr val="4285F4"/>
                </a:solidFill>
              </a:rPr>
              <a:t>roposed</a:t>
            </a:r>
            <a:r>
              <a:rPr lang="en-IN" sz="3600" spc="10" dirty="0">
                <a:solidFill>
                  <a:srgbClr val="4285F4"/>
                </a:solidFill>
              </a:rPr>
              <a:t> Work</a:t>
            </a:r>
          </a:p>
        </p:txBody>
      </p:sp>
      <p:sp>
        <p:nvSpPr>
          <p:cNvPr id="3" name="Text Placeholder 2">
            <a:extLst>
              <a:ext uri="{FF2B5EF4-FFF2-40B4-BE49-F238E27FC236}">
                <a16:creationId xmlns:a16="http://schemas.microsoft.com/office/drawing/2014/main" id="{D389B1B5-33A0-88EE-2605-8082BB456986}"/>
              </a:ext>
            </a:extLst>
          </p:cNvPr>
          <p:cNvSpPr>
            <a:spLocks noGrp="1"/>
          </p:cNvSpPr>
          <p:nvPr>
            <p:ph type="body" idx="1"/>
          </p:nvPr>
        </p:nvSpPr>
        <p:spPr>
          <a:xfrm>
            <a:off x="98094" y="953209"/>
            <a:ext cx="8719209" cy="3447098"/>
          </a:xfrm>
        </p:spPr>
        <p:txBody>
          <a:bodyPr/>
          <a:lstStyle/>
          <a:p>
            <a:pPr marL="342900" indent="-342900" algn="just">
              <a:buFont typeface="Arial" panose="020B0604020202020204" pitchFamily="34" charset="0"/>
              <a:buChar char="•"/>
            </a:pPr>
            <a:r>
              <a:rPr lang="en-US" sz="2800" b="0" spc="15" dirty="0"/>
              <a:t>GAN </a:t>
            </a:r>
            <a:r>
              <a:rPr lang="en-US" sz="2800" b="0" spc="25" dirty="0"/>
              <a:t>&amp; </a:t>
            </a:r>
            <a:r>
              <a:rPr lang="en-US" sz="2800" b="0" dirty="0"/>
              <a:t>Super-Resolution </a:t>
            </a:r>
            <a:r>
              <a:rPr lang="en-US" sz="2800" b="0" spc="5" dirty="0"/>
              <a:t>Generative </a:t>
            </a:r>
            <a:r>
              <a:rPr lang="en-US" sz="2800" b="0" spc="-1025" dirty="0"/>
              <a:t> </a:t>
            </a:r>
            <a:r>
              <a:rPr lang="en-US" sz="2800" b="0" spc="10" dirty="0"/>
              <a:t>Adversarial</a:t>
            </a:r>
            <a:r>
              <a:rPr lang="en-US" sz="2800" b="0" dirty="0"/>
              <a:t> </a:t>
            </a:r>
            <a:r>
              <a:rPr lang="en-US" sz="2800" b="0" spc="10" dirty="0"/>
              <a:t>Networks</a:t>
            </a:r>
            <a:r>
              <a:rPr lang="en-US" sz="2800" b="0" dirty="0"/>
              <a:t> </a:t>
            </a:r>
            <a:r>
              <a:rPr lang="en-US" sz="2800" b="0" spc="20" dirty="0"/>
              <a:t>(SRGAN)</a:t>
            </a:r>
          </a:p>
          <a:p>
            <a:pPr marL="342900" indent="-342900" algn="just">
              <a:buFont typeface="Arial" panose="020B0604020202020204" pitchFamily="34" charset="0"/>
              <a:buChar char="•"/>
            </a:pPr>
            <a:r>
              <a:rPr lang="en-US" sz="2800" b="0" spc="20" dirty="0"/>
              <a:t>Generation of high resolution images using low/poor resolution imagery.</a:t>
            </a:r>
          </a:p>
          <a:p>
            <a:pPr marL="342900" indent="-342900" algn="just">
              <a:buFont typeface="Arial" panose="020B0604020202020204" pitchFamily="34" charset="0"/>
              <a:buChar char="•"/>
            </a:pPr>
            <a:r>
              <a:rPr lang="en-US" sz="2800" b="0" spc="20" dirty="0"/>
              <a:t>Comparative Study of SRGAN results with the PCA and Wavelet. </a:t>
            </a:r>
          </a:p>
          <a:p>
            <a:pPr marL="342900" indent="-342900" algn="just">
              <a:buFont typeface="Arial" panose="020B0604020202020204" pitchFamily="34" charset="0"/>
              <a:buChar char="•"/>
            </a:pPr>
            <a:r>
              <a:rPr lang="en-US" sz="2800" b="0" spc="20" dirty="0"/>
              <a:t>Development of Framework for Satellite Imagery Search, order, Apply Image Fusion and visualize</a:t>
            </a:r>
          </a:p>
        </p:txBody>
      </p:sp>
    </p:spTree>
    <p:extLst>
      <p:ext uri="{BB962C8B-B14F-4D97-AF65-F5344CB8AC3E}">
        <p14:creationId xmlns:p14="http://schemas.microsoft.com/office/powerpoint/2010/main" val="731505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90F57-9E88-C780-E61E-BFB4C2FA213A}"/>
              </a:ext>
            </a:extLst>
          </p:cNvPr>
          <p:cNvSpPr>
            <a:spLocks noGrp="1"/>
          </p:cNvSpPr>
          <p:nvPr>
            <p:ph type="title"/>
          </p:nvPr>
        </p:nvSpPr>
        <p:spPr>
          <a:xfrm>
            <a:off x="212395" y="185542"/>
            <a:ext cx="8719209" cy="553998"/>
          </a:xfrm>
        </p:spPr>
        <p:txBody>
          <a:bodyPr/>
          <a:lstStyle/>
          <a:p>
            <a:r>
              <a:rPr lang="en-IN" sz="3600" kern="1200" dirty="0">
                <a:solidFill>
                  <a:srgbClr val="4285F4"/>
                </a:solidFill>
                <a:latin typeface="Times New Roman" panose="02020603050405020304" pitchFamily="18" charset="0"/>
                <a:ea typeface="+mn-ea"/>
                <a:cs typeface="Times New Roman" panose="02020603050405020304" pitchFamily="18" charset="0"/>
              </a:rPr>
              <a:t>Proposed Architecture/Design - Framework</a:t>
            </a:r>
          </a:p>
        </p:txBody>
      </p:sp>
      <p:grpSp>
        <p:nvGrpSpPr>
          <p:cNvPr id="8" name="Group 7">
            <a:extLst>
              <a:ext uri="{FF2B5EF4-FFF2-40B4-BE49-F238E27FC236}">
                <a16:creationId xmlns:a16="http://schemas.microsoft.com/office/drawing/2014/main" id="{8C71340A-E567-C37C-19A3-495F3DEF719C}"/>
              </a:ext>
            </a:extLst>
          </p:cNvPr>
          <p:cNvGrpSpPr/>
          <p:nvPr/>
        </p:nvGrpSpPr>
        <p:grpSpPr>
          <a:xfrm>
            <a:off x="429917" y="1238906"/>
            <a:ext cx="2743200" cy="1534333"/>
            <a:chOff x="2433234" y="1804583"/>
            <a:chExt cx="2743200" cy="1534333"/>
          </a:xfrm>
        </p:grpSpPr>
        <p:sp>
          <p:nvSpPr>
            <p:cNvPr id="6" name="Rectangle 5">
              <a:extLst>
                <a:ext uri="{FF2B5EF4-FFF2-40B4-BE49-F238E27FC236}">
                  <a16:creationId xmlns:a16="http://schemas.microsoft.com/office/drawing/2014/main" id="{DE68E638-3322-557F-CDB1-20AE16A96790}"/>
                </a:ext>
              </a:extLst>
            </p:cNvPr>
            <p:cNvSpPr/>
            <p:nvPr/>
          </p:nvSpPr>
          <p:spPr>
            <a:xfrm>
              <a:off x="2433234" y="1804583"/>
              <a:ext cx="2743200" cy="153433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 name="Rectangle 4">
              <a:extLst>
                <a:ext uri="{FF2B5EF4-FFF2-40B4-BE49-F238E27FC236}">
                  <a16:creationId xmlns:a16="http://schemas.microsoft.com/office/drawing/2014/main" id="{C58AB10F-5003-B3F0-F194-4812C43D51C0}"/>
                </a:ext>
              </a:extLst>
            </p:cNvPr>
            <p:cNvSpPr/>
            <p:nvPr/>
          </p:nvSpPr>
          <p:spPr>
            <a:xfrm>
              <a:off x="3002796" y="2269533"/>
              <a:ext cx="1604075" cy="88340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pic>
          <p:nvPicPr>
            <p:cNvPr id="4" name="Picture 3">
              <a:extLst>
                <a:ext uri="{FF2B5EF4-FFF2-40B4-BE49-F238E27FC236}">
                  <a16:creationId xmlns:a16="http://schemas.microsoft.com/office/drawing/2014/main" id="{33AFCBCB-99D3-D4B5-274B-1E61E10D6567}"/>
                </a:ext>
              </a:extLst>
            </p:cNvPr>
            <p:cNvPicPr>
              <a:picLocks noChangeAspect="1"/>
            </p:cNvPicPr>
            <p:nvPr/>
          </p:nvPicPr>
          <p:blipFill>
            <a:blip r:embed="rId3"/>
            <a:stretch>
              <a:fillRect/>
            </a:stretch>
          </p:blipFill>
          <p:spPr>
            <a:xfrm>
              <a:off x="3070292" y="2492708"/>
              <a:ext cx="1469082" cy="437052"/>
            </a:xfrm>
            <a:prstGeom prst="rect">
              <a:avLst/>
            </a:prstGeom>
          </p:spPr>
        </p:pic>
        <p:sp>
          <p:nvSpPr>
            <p:cNvPr id="7" name="TextBox 6">
              <a:extLst>
                <a:ext uri="{FF2B5EF4-FFF2-40B4-BE49-F238E27FC236}">
                  <a16:creationId xmlns:a16="http://schemas.microsoft.com/office/drawing/2014/main" id="{63391F98-C718-A0FB-0DA5-23E0AE5D6D36}"/>
                </a:ext>
              </a:extLst>
            </p:cNvPr>
            <p:cNvSpPr txBox="1"/>
            <p:nvPr/>
          </p:nvSpPr>
          <p:spPr>
            <a:xfrm>
              <a:off x="3002796" y="1937396"/>
              <a:ext cx="1705590" cy="369332"/>
            </a:xfrm>
            <a:prstGeom prst="rect">
              <a:avLst/>
            </a:prstGeom>
            <a:noFill/>
          </p:spPr>
          <p:txBody>
            <a:bodyPr wrap="square" rtlCol="0">
              <a:spAutoFit/>
            </a:bodyPr>
            <a:lstStyle/>
            <a:p>
              <a:pPr algn="ctr"/>
              <a:r>
                <a:rPr lang="en-IN" dirty="0"/>
                <a:t>Add layers</a:t>
              </a:r>
            </a:p>
          </p:txBody>
        </p:sp>
      </p:grpSp>
      <p:cxnSp>
        <p:nvCxnSpPr>
          <p:cNvPr id="10" name="Straight Arrow Connector 9">
            <a:extLst>
              <a:ext uri="{FF2B5EF4-FFF2-40B4-BE49-F238E27FC236}">
                <a16:creationId xmlns:a16="http://schemas.microsoft.com/office/drawing/2014/main" id="{35B3E174-D2F9-14DD-D44A-148DB0EFF50A}"/>
              </a:ext>
            </a:extLst>
          </p:cNvPr>
          <p:cNvCxnSpPr>
            <a:cxnSpLocks/>
            <a:stCxn id="6" idx="3"/>
            <a:endCxn id="12" idx="1"/>
          </p:cNvCxnSpPr>
          <p:nvPr/>
        </p:nvCxnSpPr>
        <p:spPr>
          <a:xfrm>
            <a:off x="3173117" y="2006073"/>
            <a:ext cx="674176"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nvGrpSpPr>
          <p:cNvPr id="83" name="Group 82">
            <a:extLst>
              <a:ext uri="{FF2B5EF4-FFF2-40B4-BE49-F238E27FC236}">
                <a16:creationId xmlns:a16="http://schemas.microsoft.com/office/drawing/2014/main" id="{FABB81C4-7FED-2634-E893-7CAF655285E3}"/>
              </a:ext>
            </a:extLst>
          </p:cNvPr>
          <p:cNvGrpSpPr/>
          <p:nvPr/>
        </p:nvGrpSpPr>
        <p:grpSpPr>
          <a:xfrm>
            <a:off x="3847293" y="1238906"/>
            <a:ext cx="1135958" cy="1534333"/>
            <a:chOff x="4006313" y="1238906"/>
            <a:chExt cx="1135958" cy="1534333"/>
          </a:xfrm>
        </p:grpSpPr>
        <p:sp>
          <p:nvSpPr>
            <p:cNvPr id="12" name="Rectangle 11">
              <a:extLst>
                <a:ext uri="{FF2B5EF4-FFF2-40B4-BE49-F238E27FC236}">
                  <a16:creationId xmlns:a16="http://schemas.microsoft.com/office/drawing/2014/main" id="{2C1C2254-4066-9680-D784-EFCDE39CAC03}"/>
                </a:ext>
              </a:extLst>
            </p:cNvPr>
            <p:cNvSpPr/>
            <p:nvPr/>
          </p:nvSpPr>
          <p:spPr>
            <a:xfrm>
              <a:off x="4006313" y="1238906"/>
              <a:ext cx="1135958" cy="153433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3" name="TextBox 12">
              <a:extLst>
                <a:ext uri="{FF2B5EF4-FFF2-40B4-BE49-F238E27FC236}">
                  <a16:creationId xmlns:a16="http://schemas.microsoft.com/office/drawing/2014/main" id="{9312702E-6333-EB6D-24D5-4C1A89CA43E2}"/>
                </a:ext>
              </a:extLst>
            </p:cNvPr>
            <p:cNvSpPr txBox="1"/>
            <p:nvPr/>
          </p:nvSpPr>
          <p:spPr>
            <a:xfrm>
              <a:off x="4046640" y="1432219"/>
              <a:ext cx="1050718" cy="1200329"/>
            </a:xfrm>
            <a:prstGeom prst="rect">
              <a:avLst/>
            </a:prstGeom>
            <a:noFill/>
          </p:spPr>
          <p:txBody>
            <a:bodyPr wrap="square" rtlCol="0">
              <a:spAutoFit/>
            </a:bodyPr>
            <a:lstStyle/>
            <a:p>
              <a:pPr algn="just"/>
              <a:r>
                <a:rPr lang="en-IN" dirty="0"/>
                <a:t>Area Selection/Shape Creation</a:t>
              </a:r>
            </a:p>
          </p:txBody>
        </p:sp>
      </p:grpSp>
      <p:grpSp>
        <p:nvGrpSpPr>
          <p:cNvPr id="82" name="Group 81">
            <a:extLst>
              <a:ext uri="{FF2B5EF4-FFF2-40B4-BE49-F238E27FC236}">
                <a16:creationId xmlns:a16="http://schemas.microsoft.com/office/drawing/2014/main" id="{94F2936C-552A-AB43-4A6B-B76FA115D164}"/>
              </a:ext>
            </a:extLst>
          </p:cNvPr>
          <p:cNvGrpSpPr/>
          <p:nvPr/>
        </p:nvGrpSpPr>
        <p:grpSpPr>
          <a:xfrm>
            <a:off x="5753583" y="1238906"/>
            <a:ext cx="1232116" cy="1534333"/>
            <a:chOff x="5912603" y="1238906"/>
            <a:chExt cx="1232116" cy="1534333"/>
          </a:xfrm>
        </p:grpSpPr>
        <p:sp>
          <p:nvSpPr>
            <p:cNvPr id="15" name="Rectangle 14">
              <a:extLst>
                <a:ext uri="{FF2B5EF4-FFF2-40B4-BE49-F238E27FC236}">
                  <a16:creationId xmlns:a16="http://schemas.microsoft.com/office/drawing/2014/main" id="{0F79357C-F309-B683-45BB-85259C6739FA}"/>
                </a:ext>
              </a:extLst>
            </p:cNvPr>
            <p:cNvSpPr/>
            <p:nvPr/>
          </p:nvSpPr>
          <p:spPr>
            <a:xfrm>
              <a:off x="5912603" y="1238906"/>
              <a:ext cx="1232116" cy="153433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6" name="TextBox 15">
              <a:extLst>
                <a:ext uri="{FF2B5EF4-FFF2-40B4-BE49-F238E27FC236}">
                  <a16:creationId xmlns:a16="http://schemas.microsoft.com/office/drawing/2014/main" id="{3C42DE02-5CCA-33C2-A98C-974732524155}"/>
                </a:ext>
              </a:extLst>
            </p:cNvPr>
            <p:cNvSpPr txBox="1"/>
            <p:nvPr/>
          </p:nvSpPr>
          <p:spPr>
            <a:xfrm>
              <a:off x="6008761" y="1432219"/>
              <a:ext cx="1058466" cy="1200329"/>
            </a:xfrm>
            <a:prstGeom prst="rect">
              <a:avLst/>
            </a:prstGeom>
            <a:noFill/>
          </p:spPr>
          <p:txBody>
            <a:bodyPr wrap="square" rtlCol="0">
              <a:spAutoFit/>
            </a:bodyPr>
            <a:lstStyle/>
            <a:p>
              <a:r>
                <a:rPr lang="en-IN" dirty="0"/>
                <a:t>Viewing the Orbit tracks in QGIS</a:t>
              </a:r>
            </a:p>
          </p:txBody>
        </p:sp>
      </p:grpSp>
      <p:cxnSp>
        <p:nvCxnSpPr>
          <p:cNvPr id="20" name="Straight Arrow Connector 19">
            <a:extLst>
              <a:ext uri="{FF2B5EF4-FFF2-40B4-BE49-F238E27FC236}">
                <a16:creationId xmlns:a16="http://schemas.microsoft.com/office/drawing/2014/main" id="{A25ABCB0-393F-73DE-DD2F-740D2A39D40D}"/>
              </a:ext>
            </a:extLst>
          </p:cNvPr>
          <p:cNvCxnSpPr>
            <a:stCxn id="12" idx="3"/>
            <a:endCxn id="15" idx="1"/>
          </p:cNvCxnSpPr>
          <p:nvPr/>
        </p:nvCxnSpPr>
        <p:spPr>
          <a:xfrm>
            <a:off x="4983251" y="2006073"/>
            <a:ext cx="770332"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nvGrpSpPr>
          <p:cNvPr id="81" name="Group 80">
            <a:extLst>
              <a:ext uri="{FF2B5EF4-FFF2-40B4-BE49-F238E27FC236}">
                <a16:creationId xmlns:a16="http://schemas.microsoft.com/office/drawing/2014/main" id="{B66634D4-7948-A699-D5C7-C9BE90F1A485}"/>
              </a:ext>
            </a:extLst>
          </p:cNvPr>
          <p:cNvGrpSpPr/>
          <p:nvPr/>
        </p:nvGrpSpPr>
        <p:grpSpPr>
          <a:xfrm>
            <a:off x="7659875" y="1238906"/>
            <a:ext cx="1112709" cy="1534333"/>
            <a:chOff x="7818895" y="1238906"/>
            <a:chExt cx="1112709" cy="1534333"/>
          </a:xfrm>
        </p:grpSpPr>
        <p:sp>
          <p:nvSpPr>
            <p:cNvPr id="21" name="Rectangle 20">
              <a:extLst>
                <a:ext uri="{FF2B5EF4-FFF2-40B4-BE49-F238E27FC236}">
                  <a16:creationId xmlns:a16="http://schemas.microsoft.com/office/drawing/2014/main" id="{4F99A348-C244-F989-00DD-54FFFCFB2749}"/>
                </a:ext>
              </a:extLst>
            </p:cNvPr>
            <p:cNvSpPr/>
            <p:nvPr/>
          </p:nvSpPr>
          <p:spPr>
            <a:xfrm>
              <a:off x="7818895" y="1238906"/>
              <a:ext cx="1112709" cy="153433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2" name="TextBox 21">
              <a:extLst>
                <a:ext uri="{FF2B5EF4-FFF2-40B4-BE49-F238E27FC236}">
                  <a16:creationId xmlns:a16="http://schemas.microsoft.com/office/drawing/2014/main" id="{3217482B-2CB7-55A1-5D25-61EC827B8593}"/>
                </a:ext>
              </a:extLst>
            </p:cNvPr>
            <p:cNvSpPr txBox="1"/>
            <p:nvPr/>
          </p:nvSpPr>
          <p:spPr>
            <a:xfrm>
              <a:off x="7915051" y="1432219"/>
              <a:ext cx="1016553" cy="1200329"/>
            </a:xfrm>
            <a:prstGeom prst="rect">
              <a:avLst/>
            </a:prstGeom>
            <a:noFill/>
          </p:spPr>
          <p:txBody>
            <a:bodyPr wrap="square" rtlCol="0">
              <a:spAutoFit/>
            </a:bodyPr>
            <a:lstStyle/>
            <a:p>
              <a:r>
                <a:rPr lang="en-IN" dirty="0"/>
                <a:t>Placing the order for imagery</a:t>
              </a:r>
            </a:p>
          </p:txBody>
        </p:sp>
      </p:grpSp>
      <p:cxnSp>
        <p:nvCxnSpPr>
          <p:cNvPr id="24" name="Straight Arrow Connector 23">
            <a:extLst>
              <a:ext uri="{FF2B5EF4-FFF2-40B4-BE49-F238E27FC236}">
                <a16:creationId xmlns:a16="http://schemas.microsoft.com/office/drawing/2014/main" id="{D726B134-FC86-C3A4-0B6A-94993E1F35FD}"/>
              </a:ext>
            </a:extLst>
          </p:cNvPr>
          <p:cNvCxnSpPr>
            <a:stCxn id="15" idx="3"/>
            <a:endCxn id="21" idx="1"/>
          </p:cNvCxnSpPr>
          <p:nvPr/>
        </p:nvCxnSpPr>
        <p:spPr>
          <a:xfrm>
            <a:off x="6985699" y="2006073"/>
            <a:ext cx="674176"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1" name="Straight Arrow Connector 30">
            <a:extLst>
              <a:ext uri="{FF2B5EF4-FFF2-40B4-BE49-F238E27FC236}">
                <a16:creationId xmlns:a16="http://schemas.microsoft.com/office/drawing/2014/main" id="{12F5FEC0-98C7-2578-2E29-409A849C38DF}"/>
              </a:ext>
            </a:extLst>
          </p:cNvPr>
          <p:cNvCxnSpPr>
            <a:cxnSpLocks/>
            <a:stCxn id="21" idx="2"/>
            <a:endCxn id="25" idx="0"/>
          </p:cNvCxnSpPr>
          <p:nvPr/>
        </p:nvCxnSpPr>
        <p:spPr>
          <a:xfrm flipH="1">
            <a:off x="8216229" y="2773239"/>
            <a:ext cx="1" cy="50897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nvGrpSpPr>
          <p:cNvPr id="80" name="Group 79">
            <a:extLst>
              <a:ext uri="{FF2B5EF4-FFF2-40B4-BE49-F238E27FC236}">
                <a16:creationId xmlns:a16="http://schemas.microsoft.com/office/drawing/2014/main" id="{C55FA951-E8AA-289D-B698-CCAE35807153}"/>
              </a:ext>
            </a:extLst>
          </p:cNvPr>
          <p:cNvGrpSpPr/>
          <p:nvPr/>
        </p:nvGrpSpPr>
        <p:grpSpPr>
          <a:xfrm>
            <a:off x="7530429" y="3282218"/>
            <a:ext cx="1371600" cy="1122127"/>
            <a:chOff x="7689449" y="3215910"/>
            <a:chExt cx="1371600" cy="1122127"/>
          </a:xfrm>
        </p:grpSpPr>
        <p:sp>
          <p:nvSpPr>
            <p:cNvPr id="25" name="Rectangle 24">
              <a:extLst>
                <a:ext uri="{FF2B5EF4-FFF2-40B4-BE49-F238E27FC236}">
                  <a16:creationId xmlns:a16="http://schemas.microsoft.com/office/drawing/2014/main" id="{6CF25400-9A46-7C40-A11A-2F85F192FC42}"/>
                </a:ext>
              </a:extLst>
            </p:cNvPr>
            <p:cNvSpPr/>
            <p:nvPr/>
          </p:nvSpPr>
          <p:spPr>
            <a:xfrm>
              <a:off x="7689449" y="3215910"/>
              <a:ext cx="1371600" cy="112212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2" name="TextBox 31">
              <a:extLst>
                <a:ext uri="{FF2B5EF4-FFF2-40B4-BE49-F238E27FC236}">
                  <a16:creationId xmlns:a16="http://schemas.microsoft.com/office/drawing/2014/main" id="{C6F1223B-B454-DC44-4E54-BD2900DC2952}"/>
                </a:ext>
              </a:extLst>
            </p:cNvPr>
            <p:cNvSpPr txBox="1"/>
            <p:nvPr/>
          </p:nvSpPr>
          <p:spPr>
            <a:xfrm>
              <a:off x="7784725" y="3315308"/>
              <a:ext cx="1205698" cy="923330"/>
            </a:xfrm>
            <a:prstGeom prst="rect">
              <a:avLst/>
            </a:prstGeom>
            <a:noFill/>
          </p:spPr>
          <p:txBody>
            <a:bodyPr wrap="square" rtlCol="0">
              <a:spAutoFit/>
            </a:bodyPr>
            <a:lstStyle/>
            <a:p>
              <a:pPr algn="ctr"/>
              <a:r>
                <a:rPr lang="en-IN" dirty="0"/>
                <a:t>Download the imagery</a:t>
              </a:r>
            </a:p>
          </p:txBody>
        </p:sp>
      </p:grpSp>
      <p:grpSp>
        <p:nvGrpSpPr>
          <p:cNvPr id="77" name="Group 76">
            <a:extLst>
              <a:ext uri="{FF2B5EF4-FFF2-40B4-BE49-F238E27FC236}">
                <a16:creationId xmlns:a16="http://schemas.microsoft.com/office/drawing/2014/main" id="{A37A0002-1445-3F48-6826-1800A3E72AFF}"/>
              </a:ext>
            </a:extLst>
          </p:cNvPr>
          <p:cNvGrpSpPr/>
          <p:nvPr/>
        </p:nvGrpSpPr>
        <p:grpSpPr>
          <a:xfrm>
            <a:off x="2203764" y="3346689"/>
            <a:ext cx="1339813" cy="1053896"/>
            <a:chOff x="2362784" y="3346689"/>
            <a:chExt cx="1339813" cy="1053896"/>
          </a:xfrm>
        </p:grpSpPr>
        <p:sp>
          <p:nvSpPr>
            <p:cNvPr id="35" name="Rectangle 34">
              <a:extLst>
                <a:ext uri="{FF2B5EF4-FFF2-40B4-BE49-F238E27FC236}">
                  <a16:creationId xmlns:a16="http://schemas.microsoft.com/office/drawing/2014/main" id="{6DF3CFE8-2BA7-8A70-265C-59C26CC97034}"/>
                </a:ext>
              </a:extLst>
            </p:cNvPr>
            <p:cNvSpPr/>
            <p:nvPr/>
          </p:nvSpPr>
          <p:spPr>
            <a:xfrm>
              <a:off x="2362784" y="3346689"/>
              <a:ext cx="1332854" cy="105389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36" name="TextBox 35">
              <a:extLst>
                <a:ext uri="{FF2B5EF4-FFF2-40B4-BE49-F238E27FC236}">
                  <a16:creationId xmlns:a16="http://schemas.microsoft.com/office/drawing/2014/main" id="{0765FE49-12C4-CF4E-0EB9-FBFD34116C71}"/>
                </a:ext>
              </a:extLst>
            </p:cNvPr>
            <p:cNvSpPr txBox="1"/>
            <p:nvPr/>
          </p:nvSpPr>
          <p:spPr>
            <a:xfrm>
              <a:off x="2555723" y="3409004"/>
              <a:ext cx="1146874" cy="923330"/>
            </a:xfrm>
            <a:prstGeom prst="rect">
              <a:avLst/>
            </a:prstGeom>
            <a:noFill/>
          </p:spPr>
          <p:txBody>
            <a:bodyPr wrap="square" rtlCol="0">
              <a:spAutoFit/>
            </a:bodyPr>
            <a:lstStyle/>
            <a:p>
              <a:pPr algn="just"/>
              <a:r>
                <a:rPr lang="en-IN" dirty="0"/>
                <a:t>Image Fusion-SRGAN</a:t>
              </a:r>
            </a:p>
          </p:txBody>
        </p:sp>
      </p:grpSp>
      <p:cxnSp>
        <p:nvCxnSpPr>
          <p:cNvPr id="38" name="Straight Arrow Connector 37">
            <a:extLst>
              <a:ext uri="{FF2B5EF4-FFF2-40B4-BE49-F238E27FC236}">
                <a16:creationId xmlns:a16="http://schemas.microsoft.com/office/drawing/2014/main" id="{6C826B1B-93E5-4E46-8B37-66E6F5772D6F}"/>
              </a:ext>
            </a:extLst>
          </p:cNvPr>
          <p:cNvCxnSpPr>
            <a:cxnSpLocks/>
            <a:stCxn id="6" idx="2"/>
            <a:endCxn id="35" idx="0"/>
          </p:cNvCxnSpPr>
          <p:nvPr/>
        </p:nvCxnSpPr>
        <p:spPr>
          <a:xfrm>
            <a:off x="1801517" y="2773239"/>
            <a:ext cx="1068674" cy="57345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9" name="TextBox 38">
            <a:extLst>
              <a:ext uri="{FF2B5EF4-FFF2-40B4-BE49-F238E27FC236}">
                <a16:creationId xmlns:a16="http://schemas.microsoft.com/office/drawing/2014/main" id="{95D979F9-6E0B-0831-BE89-8C64C2EA3386}"/>
              </a:ext>
            </a:extLst>
          </p:cNvPr>
          <p:cNvSpPr txBox="1"/>
          <p:nvPr/>
        </p:nvSpPr>
        <p:spPr>
          <a:xfrm>
            <a:off x="2335854" y="2771061"/>
            <a:ext cx="1007388" cy="369332"/>
          </a:xfrm>
          <a:prstGeom prst="rect">
            <a:avLst/>
          </a:prstGeom>
          <a:noFill/>
        </p:spPr>
        <p:txBody>
          <a:bodyPr wrap="square" rtlCol="0">
            <a:spAutoFit/>
          </a:bodyPr>
          <a:lstStyle/>
          <a:p>
            <a:r>
              <a:rPr lang="en-IN" dirty="0"/>
              <a:t>plugin</a:t>
            </a:r>
          </a:p>
        </p:txBody>
      </p:sp>
      <p:grpSp>
        <p:nvGrpSpPr>
          <p:cNvPr id="78" name="Group 77">
            <a:extLst>
              <a:ext uri="{FF2B5EF4-FFF2-40B4-BE49-F238E27FC236}">
                <a16:creationId xmlns:a16="http://schemas.microsoft.com/office/drawing/2014/main" id="{73EDA99B-C2C3-4B1B-25FF-7138449CD2E5}"/>
              </a:ext>
            </a:extLst>
          </p:cNvPr>
          <p:cNvGrpSpPr/>
          <p:nvPr/>
        </p:nvGrpSpPr>
        <p:grpSpPr>
          <a:xfrm>
            <a:off x="5652844" y="3130642"/>
            <a:ext cx="1228239" cy="646331"/>
            <a:chOff x="5811864" y="3130642"/>
            <a:chExt cx="1228239" cy="646331"/>
          </a:xfrm>
        </p:grpSpPr>
        <p:sp>
          <p:nvSpPr>
            <p:cNvPr id="49" name="Rectangle 48">
              <a:extLst>
                <a:ext uri="{FF2B5EF4-FFF2-40B4-BE49-F238E27FC236}">
                  <a16:creationId xmlns:a16="http://schemas.microsoft.com/office/drawing/2014/main" id="{1152EFB1-5761-9DF3-F716-87D17FEE949F}"/>
                </a:ext>
              </a:extLst>
            </p:cNvPr>
            <p:cNvSpPr/>
            <p:nvPr/>
          </p:nvSpPr>
          <p:spPr>
            <a:xfrm>
              <a:off x="5811864" y="3215910"/>
              <a:ext cx="1228239" cy="49592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1" name="TextBox 50">
              <a:extLst>
                <a:ext uri="{FF2B5EF4-FFF2-40B4-BE49-F238E27FC236}">
                  <a16:creationId xmlns:a16="http://schemas.microsoft.com/office/drawing/2014/main" id="{CE828522-01F8-0652-74C0-17E63415BED2}"/>
                </a:ext>
              </a:extLst>
            </p:cNvPr>
            <p:cNvSpPr txBox="1"/>
            <p:nvPr/>
          </p:nvSpPr>
          <p:spPr>
            <a:xfrm>
              <a:off x="5886353" y="3130642"/>
              <a:ext cx="1061634" cy="646331"/>
            </a:xfrm>
            <a:prstGeom prst="rect">
              <a:avLst/>
            </a:prstGeom>
            <a:noFill/>
          </p:spPr>
          <p:txBody>
            <a:bodyPr wrap="square" rtlCol="0">
              <a:spAutoFit/>
            </a:bodyPr>
            <a:lstStyle/>
            <a:p>
              <a:pPr algn="ctr"/>
              <a:r>
                <a:rPr lang="en-IN" dirty="0"/>
                <a:t>Input Image 1</a:t>
              </a:r>
            </a:p>
          </p:txBody>
        </p:sp>
      </p:grpSp>
      <p:grpSp>
        <p:nvGrpSpPr>
          <p:cNvPr id="79" name="Group 78">
            <a:extLst>
              <a:ext uri="{FF2B5EF4-FFF2-40B4-BE49-F238E27FC236}">
                <a16:creationId xmlns:a16="http://schemas.microsoft.com/office/drawing/2014/main" id="{7FB7A8AC-3BC5-D0CD-6C6B-EB80E16B486A}"/>
              </a:ext>
            </a:extLst>
          </p:cNvPr>
          <p:cNvGrpSpPr/>
          <p:nvPr/>
        </p:nvGrpSpPr>
        <p:grpSpPr>
          <a:xfrm>
            <a:off x="5669844" y="4014871"/>
            <a:ext cx="1228239" cy="646331"/>
            <a:chOff x="5828864" y="4014871"/>
            <a:chExt cx="1228239" cy="646331"/>
          </a:xfrm>
        </p:grpSpPr>
        <p:sp>
          <p:nvSpPr>
            <p:cNvPr id="50" name="Rectangle 49">
              <a:extLst>
                <a:ext uri="{FF2B5EF4-FFF2-40B4-BE49-F238E27FC236}">
                  <a16:creationId xmlns:a16="http://schemas.microsoft.com/office/drawing/2014/main" id="{588A4F7F-DA38-47C4-0432-DAD129D3C48A}"/>
                </a:ext>
              </a:extLst>
            </p:cNvPr>
            <p:cNvSpPr/>
            <p:nvPr/>
          </p:nvSpPr>
          <p:spPr>
            <a:xfrm>
              <a:off x="5828864" y="4090073"/>
              <a:ext cx="1228239" cy="49592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2" name="TextBox 51">
              <a:extLst>
                <a:ext uri="{FF2B5EF4-FFF2-40B4-BE49-F238E27FC236}">
                  <a16:creationId xmlns:a16="http://schemas.microsoft.com/office/drawing/2014/main" id="{ACFCE034-5151-7318-0485-502E0F860C33}"/>
                </a:ext>
              </a:extLst>
            </p:cNvPr>
            <p:cNvSpPr txBox="1"/>
            <p:nvPr/>
          </p:nvSpPr>
          <p:spPr>
            <a:xfrm>
              <a:off x="5912166" y="4014871"/>
              <a:ext cx="1061634" cy="646331"/>
            </a:xfrm>
            <a:prstGeom prst="rect">
              <a:avLst/>
            </a:prstGeom>
            <a:noFill/>
          </p:spPr>
          <p:txBody>
            <a:bodyPr wrap="square" rtlCol="0">
              <a:spAutoFit/>
            </a:bodyPr>
            <a:lstStyle/>
            <a:p>
              <a:pPr algn="ctr"/>
              <a:r>
                <a:rPr lang="en-IN" dirty="0"/>
                <a:t>Input Image 2</a:t>
              </a:r>
            </a:p>
          </p:txBody>
        </p:sp>
      </p:grpSp>
      <p:cxnSp>
        <p:nvCxnSpPr>
          <p:cNvPr id="55" name="Straight Arrow Connector 54">
            <a:extLst>
              <a:ext uri="{FF2B5EF4-FFF2-40B4-BE49-F238E27FC236}">
                <a16:creationId xmlns:a16="http://schemas.microsoft.com/office/drawing/2014/main" id="{A47F9406-F22A-50CF-69F5-D300ECFDEE79}"/>
              </a:ext>
            </a:extLst>
          </p:cNvPr>
          <p:cNvCxnSpPr>
            <a:cxnSpLocks/>
            <a:stCxn id="49" idx="1"/>
          </p:cNvCxnSpPr>
          <p:nvPr/>
        </p:nvCxnSpPr>
        <p:spPr>
          <a:xfrm flipH="1">
            <a:off x="3543577" y="3463874"/>
            <a:ext cx="2109267" cy="24796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57" name="Straight Arrow Connector 56">
            <a:extLst>
              <a:ext uri="{FF2B5EF4-FFF2-40B4-BE49-F238E27FC236}">
                <a16:creationId xmlns:a16="http://schemas.microsoft.com/office/drawing/2014/main" id="{BE730FD4-3541-5239-C864-B7ACED62867C}"/>
              </a:ext>
            </a:extLst>
          </p:cNvPr>
          <p:cNvCxnSpPr>
            <a:cxnSpLocks/>
            <a:stCxn id="50" idx="1"/>
            <a:endCxn id="35" idx="3"/>
          </p:cNvCxnSpPr>
          <p:nvPr/>
        </p:nvCxnSpPr>
        <p:spPr>
          <a:xfrm flipH="1" flipV="1">
            <a:off x="3536618" y="3873637"/>
            <a:ext cx="2133226" cy="46440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nvGrpSpPr>
          <p:cNvPr id="76" name="Group 75">
            <a:extLst>
              <a:ext uri="{FF2B5EF4-FFF2-40B4-BE49-F238E27FC236}">
                <a16:creationId xmlns:a16="http://schemas.microsoft.com/office/drawing/2014/main" id="{4F6490C6-70C9-71B5-811F-8FDA5D0379D1}"/>
              </a:ext>
            </a:extLst>
          </p:cNvPr>
          <p:cNvGrpSpPr/>
          <p:nvPr/>
        </p:nvGrpSpPr>
        <p:grpSpPr>
          <a:xfrm>
            <a:off x="308301" y="3409004"/>
            <a:ext cx="1446803" cy="942042"/>
            <a:chOff x="449180" y="3418039"/>
            <a:chExt cx="1446803" cy="942042"/>
          </a:xfrm>
        </p:grpSpPr>
        <p:sp>
          <p:nvSpPr>
            <p:cNvPr id="58" name="Rectangle 57">
              <a:extLst>
                <a:ext uri="{FF2B5EF4-FFF2-40B4-BE49-F238E27FC236}">
                  <a16:creationId xmlns:a16="http://schemas.microsoft.com/office/drawing/2014/main" id="{9233731F-B2E5-0F00-E5C2-FCBE2AB765E8}"/>
                </a:ext>
              </a:extLst>
            </p:cNvPr>
            <p:cNvSpPr/>
            <p:nvPr/>
          </p:nvSpPr>
          <p:spPr>
            <a:xfrm>
              <a:off x="449180" y="3418039"/>
              <a:ext cx="1446803" cy="92333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9" name="TextBox 58">
              <a:extLst>
                <a:ext uri="{FF2B5EF4-FFF2-40B4-BE49-F238E27FC236}">
                  <a16:creationId xmlns:a16="http://schemas.microsoft.com/office/drawing/2014/main" id="{1ED87AF7-2D97-EDB6-7000-A2DCBDC7727B}"/>
                </a:ext>
              </a:extLst>
            </p:cNvPr>
            <p:cNvSpPr txBox="1"/>
            <p:nvPr/>
          </p:nvSpPr>
          <p:spPr>
            <a:xfrm>
              <a:off x="594996" y="3436751"/>
              <a:ext cx="1208871" cy="923330"/>
            </a:xfrm>
            <a:prstGeom prst="rect">
              <a:avLst/>
            </a:prstGeom>
            <a:noFill/>
          </p:spPr>
          <p:txBody>
            <a:bodyPr wrap="square" rtlCol="0">
              <a:spAutoFit/>
            </a:bodyPr>
            <a:lstStyle/>
            <a:p>
              <a:pPr algn="ctr"/>
              <a:r>
                <a:rPr lang="en-IN" dirty="0"/>
                <a:t>High Resolution Image</a:t>
              </a:r>
            </a:p>
          </p:txBody>
        </p:sp>
      </p:grpSp>
      <p:cxnSp>
        <p:nvCxnSpPr>
          <p:cNvPr id="61" name="Straight Arrow Connector 60">
            <a:extLst>
              <a:ext uri="{FF2B5EF4-FFF2-40B4-BE49-F238E27FC236}">
                <a16:creationId xmlns:a16="http://schemas.microsoft.com/office/drawing/2014/main" id="{8C7708F9-F3E9-1A8A-640F-548B6CBC0B86}"/>
              </a:ext>
            </a:extLst>
          </p:cNvPr>
          <p:cNvCxnSpPr>
            <a:cxnSpLocks/>
            <a:stCxn id="35" idx="1"/>
            <a:endCxn id="58" idx="3"/>
          </p:cNvCxnSpPr>
          <p:nvPr/>
        </p:nvCxnSpPr>
        <p:spPr>
          <a:xfrm flipH="1" flipV="1">
            <a:off x="1755104" y="3870669"/>
            <a:ext cx="448660" cy="296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0" name="Straight Arrow Connector 69">
            <a:extLst>
              <a:ext uri="{FF2B5EF4-FFF2-40B4-BE49-F238E27FC236}">
                <a16:creationId xmlns:a16="http://schemas.microsoft.com/office/drawing/2014/main" id="{0985BEC5-E157-14B7-CB42-B10F086A5F09}"/>
              </a:ext>
            </a:extLst>
          </p:cNvPr>
          <p:cNvCxnSpPr>
            <a:stCxn id="25" idx="1"/>
            <a:endCxn id="49" idx="3"/>
          </p:cNvCxnSpPr>
          <p:nvPr/>
        </p:nvCxnSpPr>
        <p:spPr>
          <a:xfrm flipH="1" flipV="1">
            <a:off x="6881083" y="3463874"/>
            <a:ext cx="649346" cy="379408"/>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2" name="Straight Arrow Connector 71">
            <a:extLst>
              <a:ext uri="{FF2B5EF4-FFF2-40B4-BE49-F238E27FC236}">
                <a16:creationId xmlns:a16="http://schemas.microsoft.com/office/drawing/2014/main" id="{3154490B-57C4-B77B-74FC-26A422456775}"/>
              </a:ext>
            </a:extLst>
          </p:cNvPr>
          <p:cNvCxnSpPr>
            <a:stCxn id="25" idx="1"/>
            <a:endCxn id="50" idx="3"/>
          </p:cNvCxnSpPr>
          <p:nvPr/>
        </p:nvCxnSpPr>
        <p:spPr>
          <a:xfrm flipH="1">
            <a:off x="6898083" y="3843282"/>
            <a:ext cx="632346" cy="494755"/>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 name="Straight Arrow Connector 8">
            <a:extLst>
              <a:ext uri="{FF2B5EF4-FFF2-40B4-BE49-F238E27FC236}">
                <a16:creationId xmlns:a16="http://schemas.microsoft.com/office/drawing/2014/main" id="{D4659F94-1EBF-9890-17F7-0486C13D3D11}"/>
              </a:ext>
            </a:extLst>
          </p:cNvPr>
          <p:cNvCxnSpPr/>
          <p:nvPr/>
        </p:nvCxnSpPr>
        <p:spPr>
          <a:xfrm>
            <a:off x="429917" y="1134836"/>
            <a:ext cx="824055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D4D8839-DA6D-4A7A-98D8-EB2BC3B51B76}"/>
              </a:ext>
            </a:extLst>
          </p:cNvPr>
          <p:cNvSpPr txBox="1"/>
          <p:nvPr/>
        </p:nvSpPr>
        <p:spPr>
          <a:xfrm>
            <a:off x="2708308" y="785034"/>
            <a:ext cx="2162481" cy="369332"/>
          </a:xfrm>
          <a:prstGeom prst="rect">
            <a:avLst/>
          </a:prstGeom>
          <a:noFill/>
        </p:spPr>
        <p:txBody>
          <a:bodyPr wrap="square" rtlCol="0">
            <a:spAutoFit/>
          </a:bodyPr>
          <a:lstStyle/>
          <a:p>
            <a:r>
              <a:rPr lang="en-IN" dirty="0"/>
              <a:t>QGIS</a:t>
            </a:r>
          </a:p>
        </p:txBody>
      </p:sp>
    </p:spTree>
    <p:extLst>
      <p:ext uri="{BB962C8B-B14F-4D97-AF65-F5344CB8AC3E}">
        <p14:creationId xmlns:p14="http://schemas.microsoft.com/office/powerpoint/2010/main" val="4109385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01103C-B5B2-A7D9-B1A6-DF68F476FB6F}"/>
              </a:ext>
            </a:extLst>
          </p:cNvPr>
          <p:cNvSpPr>
            <a:spLocks noGrp="1"/>
          </p:cNvSpPr>
          <p:nvPr>
            <p:ph type="body" idx="1"/>
          </p:nvPr>
        </p:nvSpPr>
        <p:spPr>
          <a:xfrm>
            <a:off x="212394" y="170043"/>
            <a:ext cx="8719209" cy="615553"/>
          </a:xfrm>
        </p:spPr>
        <p:txBody>
          <a:bodyPr/>
          <a:lstStyle/>
          <a:p>
            <a:r>
              <a:rPr lang="en-IN" sz="4000" spc="10" dirty="0">
                <a:solidFill>
                  <a:srgbClr val="4285F4"/>
                </a:solidFill>
                <a:ea typeface="+mj-ea"/>
              </a:rPr>
              <a:t>Experimental Setup</a:t>
            </a:r>
          </a:p>
        </p:txBody>
      </p:sp>
      <p:sp>
        <p:nvSpPr>
          <p:cNvPr id="4" name="TextBox 3">
            <a:extLst>
              <a:ext uri="{FF2B5EF4-FFF2-40B4-BE49-F238E27FC236}">
                <a16:creationId xmlns:a16="http://schemas.microsoft.com/office/drawing/2014/main" id="{3A0ABBC1-B89F-8628-A2CE-53D45CA7AFFA}"/>
              </a:ext>
            </a:extLst>
          </p:cNvPr>
          <p:cNvSpPr txBox="1"/>
          <p:nvPr/>
        </p:nvSpPr>
        <p:spPr>
          <a:xfrm>
            <a:off x="342899" y="931210"/>
            <a:ext cx="6600341" cy="2421689"/>
          </a:xfrm>
          <a:prstGeom prst="rect">
            <a:avLst/>
          </a:prstGeom>
          <a:noFill/>
        </p:spPr>
        <p:txBody>
          <a:bodyPr wrap="square">
            <a:spAutoFit/>
          </a:bodyPr>
          <a:lstStyle/>
          <a:p>
            <a:r>
              <a:rPr lang="en-US" sz="2400" b="1" dirty="0">
                <a:latin typeface="Times New Roman" panose="02020603050405020304" pitchFamily="18" charset="0"/>
              </a:rPr>
              <a:t>Software requirements:</a:t>
            </a:r>
          </a:p>
          <a:p>
            <a:pPr marL="285750" lvl="0" indent="-285750" algn="just">
              <a:lnSpc>
                <a:spcPct val="115000"/>
              </a:lnSpc>
              <a:spcBef>
                <a:spcPts val="100"/>
              </a:spcBef>
              <a:spcAft>
                <a:spcPts val="1000"/>
              </a:spcAft>
              <a:buSzPts val="1200"/>
              <a:buFont typeface="Arial" panose="020B0604020202020204" pitchFamily="34" charset="0"/>
              <a:buChar char="•"/>
              <a:tabLst>
                <a:tab pos="800735" algn="l"/>
              </a:tabLst>
            </a:pPr>
            <a:r>
              <a:rPr lang="en-US" sz="2400" dirty="0">
                <a:effectLst/>
                <a:latin typeface="Calibri" panose="020F0502020204030204" pitchFamily="34" charset="0"/>
                <a:ea typeface="Wingdings" panose="05000000000000000000" pitchFamily="2" charset="2"/>
                <a:cs typeface="Wingdings" panose="05000000000000000000" pitchFamily="2" charset="2"/>
              </a:rPr>
              <a:t>Jupyter</a:t>
            </a:r>
            <a:r>
              <a:rPr lang="en-US" sz="2400" spc="-15" dirty="0">
                <a:effectLst/>
                <a:latin typeface="Calibri" panose="020F0502020204030204" pitchFamily="34" charset="0"/>
                <a:ea typeface="Wingdings" panose="05000000000000000000" pitchFamily="2" charset="2"/>
                <a:cs typeface="Wingdings" panose="05000000000000000000" pitchFamily="2" charset="2"/>
              </a:rPr>
              <a:t> </a:t>
            </a:r>
            <a:r>
              <a:rPr lang="en-US" sz="2400" dirty="0">
                <a:effectLst/>
                <a:latin typeface="Calibri" panose="020F0502020204030204" pitchFamily="34" charset="0"/>
                <a:ea typeface="Wingdings" panose="05000000000000000000" pitchFamily="2" charset="2"/>
                <a:cs typeface="Wingdings" panose="05000000000000000000" pitchFamily="2" charset="2"/>
              </a:rPr>
              <a:t>Notebook</a:t>
            </a:r>
            <a:endParaRPr lang="en-IN" sz="2400" dirty="0">
              <a:effectLst/>
              <a:latin typeface="Calibri" panose="020F0502020204030204" pitchFamily="34" charset="0"/>
              <a:ea typeface="Wingdings" panose="05000000000000000000" pitchFamily="2" charset="2"/>
              <a:cs typeface="Wingdings" panose="05000000000000000000" pitchFamily="2" charset="2"/>
            </a:endParaRPr>
          </a:p>
          <a:p>
            <a:pPr marL="285750" lvl="0" indent="-285750" algn="just">
              <a:lnSpc>
                <a:spcPct val="115000"/>
              </a:lnSpc>
              <a:spcBef>
                <a:spcPts val="795"/>
              </a:spcBef>
              <a:spcAft>
                <a:spcPts val="1000"/>
              </a:spcAft>
              <a:buSzPts val="1200"/>
              <a:buFont typeface="Arial" panose="020B0604020202020204" pitchFamily="34" charset="0"/>
              <a:buChar char="•"/>
              <a:tabLst>
                <a:tab pos="800735" algn="l"/>
              </a:tabLst>
            </a:pPr>
            <a:r>
              <a:rPr lang="en-US" sz="2400" dirty="0">
                <a:effectLst/>
                <a:latin typeface="Calibri" panose="020F0502020204030204" pitchFamily="34" charset="0"/>
                <a:ea typeface="Wingdings" panose="05000000000000000000" pitchFamily="2" charset="2"/>
                <a:cs typeface="Wingdings" panose="05000000000000000000" pitchFamily="2" charset="2"/>
              </a:rPr>
              <a:t>QGIS</a:t>
            </a:r>
            <a:r>
              <a:rPr lang="en-US" sz="2400" spc="-5" dirty="0">
                <a:effectLst/>
                <a:latin typeface="Calibri" panose="020F0502020204030204" pitchFamily="34" charset="0"/>
                <a:ea typeface="Wingdings" panose="05000000000000000000" pitchFamily="2" charset="2"/>
                <a:cs typeface="Wingdings" panose="05000000000000000000" pitchFamily="2" charset="2"/>
              </a:rPr>
              <a:t> </a:t>
            </a:r>
            <a:r>
              <a:rPr lang="en-US" sz="2400" dirty="0">
                <a:effectLst/>
                <a:latin typeface="Calibri" panose="020F0502020204030204" pitchFamily="34" charset="0"/>
                <a:ea typeface="Wingdings" panose="05000000000000000000" pitchFamily="2" charset="2"/>
                <a:cs typeface="Wingdings" panose="05000000000000000000" pitchFamily="2" charset="2"/>
              </a:rPr>
              <a:t>Software</a:t>
            </a:r>
            <a:endParaRPr lang="en-IN" sz="2400" dirty="0">
              <a:effectLst/>
              <a:latin typeface="Calibri" panose="020F0502020204030204" pitchFamily="34" charset="0"/>
              <a:ea typeface="Wingdings" panose="05000000000000000000" pitchFamily="2" charset="2"/>
              <a:cs typeface="Wingdings" panose="05000000000000000000" pitchFamily="2" charset="2"/>
            </a:endParaRPr>
          </a:p>
          <a:p>
            <a:r>
              <a:rPr lang="en-US" sz="2400" b="1" dirty="0">
                <a:effectLst/>
                <a:latin typeface="Times New Roman" panose="02020603050405020304" pitchFamily="18" charset="0"/>
                <a:ea typeface="Times New Roman" panose="02020603050405020304" pitchFamily="18" charset="0"/>
              </a:rPr>
              <a:t>Hardware Requirements</a:t>
            </a:r>
            <a:endParaRPr lang="en-IN" sz="2400" b="1" dirty="0">
              <a:effectLst/>
              <a:latin typeface="Times New Roman" panose="02020603050405020304" pitchFamily="18" charset="0"/>
              <a:ea typeface="Times New Roman" panose="02020603050405020304" pitchFamily="18" charset="0"/>
            </a:endParaRPr>
          </a:p>
          <a:p>
            <a:pPr marL="285750" indent="-285750">
              <a:buFont typeface="Arial" panose="020B0604020202020204" pitchFamily="34" charset="0"/>
              <a:buChar char="•"/>
            </a:pPr>
            <a:r>
              <a:rPr lang="en-US" sz="2400" dirty="0">
                <a:latin typeface="Calibri" panose="020F0502020204030204" pitchFamily="34" charset="0"/>
              </a:rPr>
              <a:t>GPU</a:t>
            </a:r>
            <a:endParaRPr lang="en-IN" sz="2400" dirty="0">
              <a:latin typeface="Calibri" panose="020F0502020204030204" pitchFamily="34" charset="0"/>
            </a:endParaRPr>
          </a:p>
        </p:txBody>
      </p:sp>
    </p:spTree>
    <p:extLst>
      <p:ext uri="{BB962C8B-B14F-4D97-AF65-F5344CB8AC3E}">
        <p14:creationId xmlns:p14="http://schemas.microsoft.com/office/powerpoint/2010/main" val="1446431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501103C-B5B2-A7D9-B1A6-DF68F476FB6F}"/>
              </a:ext>
            </a:extLst>
          </p:cNvPr>
          <p:cNvSpPr>
            <a:spLocks noGrp="1"/>
          </p:cNvSpPr>
          <p:nvPr>
            <p:ph type="body" idx="1"/>
          </p:nvPr>
        </p:nvSpPr>
        <p:spPr>
          <a:xfrm>
            <a:off x="212394" y="-439"/>
            <a:ext cx="8719209" cy="615553"/>
          </a:xfrm>
        </p:spPr>
        <p:txBody>
          <a:bodyPr/>
          <a:lstStyle/>
          <a:p>
            <a:r>
              <a:rPr lang="en-IN" sz="4000" spc="10" dirty="0">
                <a:solidFill>
                  <a:srgbClr val="4285F4"/>
                </a:solidFill>
                <a:ea typeface="+mj-ea"/>
              </a:rPr>
              <a:t>Evaluation Metrics</a:t>
            </a:r>
          </a:p>
        </p:txBody>
      </p:sp>
      <p:sp>
        <p:nvSpPr>
          <p:cNvPr id="4" name="TextBox 3">
            <a:extLst>
              <a:ext uri="{FF2B5EF4-FFF2-40B4-BE49-F238E27FC236}">
                <a16:creationId xmlns:a16="http://schemas.microsoft.com/office/drawing/2014/main" id="{D1C5A6D3-72F2-A042-16C2-4C003460C3FE}"/>
              </a:ext>
            </a:extLst>
          </p:cNvPr>
          <p:cNvSpPr txBox="1"/>
          <p:nvPr/>
        </p:nvSpPr>
        <p:spPr>
          <a:xfrm>
            <a:off x="335151" y="870899"/>
            <a:ext cx="7522490" cy="1891287"/>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IN" sz="2000" dirty="0"/>
              <a:t>MSE and SSIM is used to estimate which technique is more suitable for sentinel-2 imagery.</a:t>
            </a:r>
          </a:p>
          <a:p>
            <a:pPr>
              <a:lnSpc>
                <a:spcPct val="150000"/>
              </a:lnSpc>
            </a:pPr>
            <a:r>
              <a:rPr lang="en-IN" sz="2000" dirty="0"/>
              <a:t> MSE – Mean Squared Error</a:t>
            </a:r>
          </a:p>
          <a:p>
            <a:pPr>
              <a:lnSpc>
                <a:spcPct val="150000"/>
              </a:lnSpc>
            </a:pPr>
            <a:r>
              <a:rPr lang="en-IN" sz="2000" dirty="0"/>
              <a:t>SSIM - Structural Similarity Index Measure</a:t>
            </a:r>
          </a:p>
        </p:txBody>
      </p:sp>
    </p:spTree>
    <p:extLst>
      <p:ext uri="{BB962C8B-B14F-4D97-AF65-F5344CB8AC3E}">
        <p14:creationId xmlns:p14="http://schemas.microsoft.com/office/powerpoint/2010/main" val="42888910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4388</TotalTime>
  <Words>1271</Words>
  <Application>Microsoft Office PowerPoint</Application>
  <PresentationFormat>On-screen Show (16:9)</PresentationFormat>
  <Paragraphs>150</Paragraphs>
  <Slides>30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Courier New</vt:lpstr>
      <vt:lpstr>Microsoft Sans Serif</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Proposed Work</vt:lpstr>
      <vt:lpstr>Proposed Architecture/Design - Framework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lpstr>Additional Slides</vt:lpstr>
      <vt:lpstr>PowerPoint Presentation</vt:lpstr>
      <vt:lpstr>Reference Papers</vt:lpstr>
      <vt:lpstr>Image Fusion-PCA and Wavelet based  ( The problem already addressed)</vt:lpstr>
      <vt:lpstr>What is GAN?</vt:lpstr>
      <vt:lpstr>PowerPoint Presentation</vt:lpstr>
      <vt:lpstr>PowerPoint Presentation</vt:lpstr>
      <vt:lpstr>PowerPoint Presentation</vt:lpstr>
      <vt:lpstr>Additional Reference Papers</vt:lpstr>
      <vt:lpstr>Thank You</vt:lpstr>
      <vt:lpstr>PowerPoint Presentation</vt:lpstr>
      <vt:lpstr>Steps for GAN</vt:lpstr>
      <vt:lpstr>Applications of GAN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raghav</dc:creator>
  <cp:lastModifiedBy>Krishna Kulkarni</cp:lastModifiedBy>
  <cp:revision>61</cp:revision>
  <dcterms:modified xsi:type="dcterms:W3CDTF">2023-05-10T20:01:24Z</dcterms:modified>
</cp:coreProperties>
</file>